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9" r:id="rId3"/>
    <p:sldId id="258" r:id="rId4"/>
    <p:sldId id="261" r:id="rId5"/>
    <p:sldId id="260" r:id="rId6"/>
    <p:sldId id="262" r:id="rId7"/>
    <p:sldId id="263" r:id="rId8"/>
    <p:sldId id="274" r:id="rId9"/>
    <p:sldId id="277" r:id="rId10"/>
    <p:sldId id="287" r:id="rId11"/>
    <p:sldId id="286" r:id="rId12"/>
    <p:sldId id="288" r:id="rId13"/>
    <p:sldId id="279" r:id="rId14"/>
    <p:sldId id="264" r:id="rId15"/>
    <p:sldId id="265" r:id="rId16"/>
    <p:sldId id="266" r:id="rId17"/>
    <p:sldId id="267" r:id="rId18"/>
    <p:sldId id="269" r:id="rId19"/>
    <p:sldId id="268" r:id="rId20"/>
    <p:sldId id="270" r:id="rId21"/>
    <p:sldId id="280" r:id="rId22"/>
    <p:sldId id="273" r:id="rId23"/>
    <p:sldId id="271" r:id="rId24"/>
    <p:sldId id="272" r:id="rId25"/>
    <p:sldId id="275" r:id="rId26"/>
    <p:sldId id="283" r:id="rId27"/>
    <p:sldId id="285" r:id="rId28"/>
    <p:sldId id="282" r:id="rId29"/>
    <p:sldId id="289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98F5809-4B02-494C-9C6B-2E10583F5F9A}">
          <p14:sldIdLst>
            <p14:sldId id="256"/>
            <p14:sldId id="259"/>
            <p14:sldId id="258"/>
            <p14:sldId id="261"/>
            <p14:sldId id="260"/>
            <p14:sldId id="262"/>
            <p14:sldId id="263"/>
            <p14:sldId id="274"/>
            <p14:sldId id="277"/>
            <p14:sldId id="287"/>
            <p14:sldId id="286"/>
            <p14:sldId id="288"/>
            <p14:sldId id="279"/>
            <p14:sldId id="264"/>
            <p14:sldId id="265"/>
            <p14:sldId id="266"/>
            <p14:sldId id="267"/>
            <p14:sldId id="269"/>
            <p14:sldId id="268"/>
            <p14:sldId id="270"/>
            <p14:sldId id="280"/>
            <p14:sldId id="273"/>
            <p14:sldId id="271"/>
            <p14:sldId id="272"/>
            <p14:sldId id="275"/>
            <p14:sldId id="283"/>
            <p14:sldId id="285"/>
            <p14:sldId id="282"/>
            <p14:sldId id="2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지수" initials="강지" lastIdx="1" clrIdx="0">
    <p:extLst>
      <p:ext uri="{19B8F6BF-5375-455C-9EA6-DF929625EA0E}">
        <p15:presenceInfo xmlns:p15="http://schemas.microsoft.com/office/powerpoint/2012/main" userId="5bda646f1a3e80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9BE6C8"/>
    <a:srgbClr val="FED700"/>
    <a:srgbClr val="FFFFFF"/>
    <a:srgbClr val="FF7C80"/>
    <a:srgbClr val="0070C0"/>
    <a:srgbClr val="D7E9AF"/>
    <a:srgbClr val="A0C96F"/>
    <a:srgbClr val="F0F7E1"/>
    <a:srgbClr val="2BB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44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28D2D-85C0-4F32-8579-5849468A3D08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0C34A-8C3A-4727-8A45-F74756F18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8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C34A-8C3A-4727-8A45-F74756F182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2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0C34A-8C3A-4727-8A45-F74756F182B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7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6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3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3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3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2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8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3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4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2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8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E3C8B-91F8-48E8-B2CC-5C677DC87CAD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1057C-8949-4319-8D4F-0A3D7BF9C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05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jp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6.jpg"/><Relationship Id="rId17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microsoft.com/office/2007/relationships/hdphoto" Target="../media/hdphoto2.wdp"/><Relationship Id="rId5" Type="http://schemas.openxmlformats.org/officeDocument/2006/relationships/image" Target="../media/image21.jpg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19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B85F156-84D3-4557-BEE2-5ACB5A4FEE4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7" name="Picture 6">
            <a:extLst>
              <a:ext uri="{FF2B5EF4-FFF2-40B4-BE49-F238E27FC236}">
                <a16:creationId xmlns:a16="http://schemas.microsoft.com/office/drawing/2014/main" id="{FE0883B8-0955-4076-8B5E-145A189F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BCC3446-DD8C-4EC2-AD1C-5F8E83321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3">
            <a:extLst>
              <a:ext uri="{FF2B5EF4-FFF2-40B4-BE49-F238E27FC236}">
                <a16:creationId xmlns:a16="http://schemas.microsoft.com/office/drawing/2014/main" id="{93241FBC-0F87-46B1-BBDD-02BFA6FCF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8702982" y="4199828"/>
            <a:ext cx="3489018" cy="260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4">
            <a:extLst>
              <a:ext uri="{FF2B5EF4-FFF2-40B4-BE49-F238E27FC236}">
                <a16:creationId xmlns:a16="http://schemas.microsoft.com/office/drawing/2014/main" id="{295F1403-5145-48FD-BE00-2F0EA9E3038B}"/>
              </a:ext>
            </a:extLst>
          </p:cNvPr>
          <p:cNvSpPr txBox="1"/>
          <p:nvPr/>
        </p:nvSpPr>
        <p:spPr>
          <a:xfrm>
            <a:off x="3952875" y="1306823"/>
            <a:ext cx="5976664" cy="379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1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시스템 구성도</a:t>
            </a:r>
            <a:endParaRPr lang="en-US" altLang="ko-KR" b="1" dirty="0">
              <a:solidFill>
                <a:srgbClr val="3B5AA8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2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시스템 흐름도</a:t>
            </a:r>
            <a:endParaRPr lang="en-US" altLang="ko-KR" b="1" dirty="0">
              <a:solidFill>
                <a:srgbClr val="3B5AA8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3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프로그램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)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목록</a:t>
            </a:r>
            <a:endParaRPr lang="en-US" altLang="ko-KR" b="1" dirty="0">
              <a:solidFill>
                <a:srgbClr val="3B5AA8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4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흐름도</a:t>
            </a: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5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화면 설계서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웹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/</a:t>
            </a:r>
            <a:r>
              <a:rPr lang="ko-KR" altLang="en-US" b="1" dirty="0" err="1">
                <a:solidFill>
                  <a:srgbClr val="3B5AA8"/>
                </a:solidFill>
                <a:latin typeface="+mn-ea"/>
              </a:rPr>
              <a:t>모바일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),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모듈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설계서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(HW)</a:t>
            </a:r>
            <a:endParaRPr lang="ko-KR" altLang="en-US" b="1" dirty="0">
              <a:solidFill>
                <a:srgbClr val="3B5AA8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6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테이블 설계서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웹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/</a:t>
            </a:r>
            <a:r>
              <a:rPr lang="ko-KR" altLang="en-US" b="1" dirty="0" err="1">
                <a:solidFill>
                  <a:srgbClr val="3B5AA8"/>
                </a:solidFill>
                <a:latin typeface="+mn-ea"/>
              </a:rPr>
              <a:t>모바일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7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프로그램 상세 </a:t>
            </a:r>
            <a:r>
              <a:rPr lang="ko-KR" altLang="en-US" b="1" dirty="0" err="1">
                <a:solidFill>
                  <a:srgbClr val="3B5AA8"/>
                </a:solidFill>
                <a:latin typeface="+mn-ea"/>
              </a:rPr>
              <a:t>로직</a:t>
            </a:r>
            <a:endParaRPr lang="en-US" altLang="ko-KR" b="1" dirty="0">
              <a:solidFill>
                <a:srgbClr val="3B5AA8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8 /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개발 환경 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언어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,  Tool, </a:t>
            </a:r>
            <a:r>
              <a:rPr lang="ko-KR" altLang="en-US" b="1" dirty="0">
                <a:solidFill>
                  <a:srgbClr val="3B5AA8"/>
                </a:solidFill>
                <a:latin typeface="+mn-ea"/>
              </a:rPr>
              <a:t>사용 시스템 등</a:t>
            </a:r>
            <a:r>
              <a:rPr lang="en-US" altLang="ko-KR" b="1" dirty="0">
                <a:solidFill>
                  <a:srgbClr val="3B5AA8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3B5AA8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C42103F-9A5A-4E28-8ED9-37F46FCB4B61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3985C73-19AA-422D-8744-6C7020D1DB14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제목 12">
            <a:extLst>
              <a:ext uri="{FF2B5EF4-FFF2-40B4-BE49-F238E27FC236}">
                <a16:creationId xmlns:a16="http://schemas.microsoft.com/office/drawing/2014/main" id="{0041394B-9DFF-4018-AD72-0D63B067CD49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01399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목차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69" name="막힌 원호 68">
            <a:extLst>
              <a:ext uri="{FF2B5EF4-FFF2-40B4-BE49-F238E27FC236}">
                <a16:creationId xmlns:a16="http://schemas.microsoft.com/office/drawing/2014/main" id="{4667D240-ED41-46D9-97CD-462E183238BE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5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4.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(HW&amp;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통신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381751-0F96-4E4A-B4FE-79188823F2AE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1"/>
            <a:r>
              <a:rPr lang="en-US" altLang="ko-KR" sz="1100" b="1" dirty="0"/>
              <a:t>CONTAINER </a:t>
            </a:r>
            <a:r>
              <a:rPr lang="ko-KR" altLang="en-US" sz="1100" b="1" dirty="0"/>
              <a:t>온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습도 조절</a:t>
            </a:r>
            <a:endParaRPr lang="en-US" altLang="ko-KR" sz="1100" b="1" dirty="0"/>
          </a:p>
          <a:p>
            <a:pPr lvl="0" latinLnBrk="1"/>
            <a:endParaRPr lang="ko-KR" altLang="ko-KR" sz="1100" dirty="0"/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5</a:t>
            </a:r>
            <a:r>
              <a:rPr lang="ko-KR" altLang="en-US" sz="1100" dirty="0"/>
              <a:t>초 간격으로 </a:t>
            </a:r>
            <a:r>
              <a:rPr lang="en-US" altLang="ko-KR" sz="1100" dirty="0"/>
              <a:t>Sensing</a:t>
            </a:r>
            <a:r>
              <a:rPr lang="ko-KR" altLang="en-US" sz="1100" dirty="0"/>
              <a:t>한 </a:t>
            </a:r>
            <a:r>
              <a:rPr lang="en-US" altLang="ko-KR" sz="1100" dirty="0"/>
              <a:t>DHT11</a:t>
            </a:r>
            <a:r>
              <a:rPr lang="ko-KR" altLang="en-US" sz="1100" dirty="0"/>
              <a:t>에서 읽힌 값이 일정 조건을 만족하지 못하면 </a:t>
            </a:r>
            <a:r>
              <a:rPr lang="en-US" altLang="ko-KR" sz="1100" dirty="0"/>
              <a:t>Peltier </a:t>
            </a:r>
            <a:r>
              <a:rPr lang="ko-KR" altLang="en-US" sz="1100" dirty="0"/>
              <a:t>전원을 </a:t>
            </a:r>
            <a:r>
              <a:rPr lang="en-US" altLang="ko-KR" sz="1100" dirty="0"/>
              <a:t>ON</a:t>
            </a:r>
            <a:r>
              <a:rPr lang="ko-KR" altLang="en-US" sz="1100" dirty="0"/>
              <a:t>한다</a:t>
            </a:r>
            <a:r>
              <a:rPr lang="en-US" altLang="ko-KR" sz="1100" dirty="0"/>
              <a:t>.</a:t>
            </a:r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Peltier</a:t>
            </a:r>
            <a:r>
              <a:rPr lang="ko-KR" altLang="en-US" sz="1100" dirty="0"/>
              <a:t>소자가 켜지는 경우</a:t>
            </a:r>
            <a:r>
              <a:rPr lang="en-US" altLang="ko-KR" sz="1100" dirty="0"/>
              <a:t>, Event </a:t>
            </a:r>
            <a:r>
              <a:rPr lang="ko-KR" altLang="en-US" sz="1100" dirty="0"/>
              <a:t>발생으로 판단하여 </a:t>
            </a:r>
            <a:r>
              <a:rPr lang="en-US" altLang="ko-KR" sz="1100" dirty="0"/>
              <a:t>ON/OFF</a:t>
            </a:r>
            <a:r>
              <a:rPr lang="ko-KR" altLang="en-US" sz="1100" dirty="0"/>
              <a:t>의 정보를 </a:t>
            </a:r>
            <a:r>
              <a:rPr lang="en-US" altLang="ko-KR" sz="1100" dirty="0"/>
              <a:t>Server</a:t>
            </a:r>
            <a:r>
              <a:rPr lang="ko-KR" altLang="en-US" sz="1100" dirty="0"/>
              <a:t>로 전송한다</a:t>
            </a:r>
            <a:r>
              <a:rPr lang="en-US" altLang="ko-KR" sz="1100" dirty="0"/>
              <a:t>.</a:t>
            </a:r>
          </a:p>
        </p:txBody>
      </p:sp>
      <p:pic>
        <p:nvPicPr>
          <p:cNvPr id="21" name="그림 2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DFB878E-BBF7-4E7D-9749-9A4182F4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t="24995" r="23321" b="15486"/>
          <a:stretch/>
        </p:blipFill>
        <p:spPr>
          <a:xfrm>
            <a:off x="189515" y="1708862"/>
            <a:ext cx="6630385" cy="40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7" y="706871"/>
            <a:ext cx="2880321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4.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HW&amp;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통신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0D384F-F73E-498F-A0B7-7194FA9B1627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1"/>
            <a:r>
              <a:rPr lang="en-US" altLang="ko-KR" sz="1100" b="1" dirty="0"/>
              <a:t>CONTAINER DOOR LOCK</a:t>
            </a:r>
            <a:endParaRPr lang="ko-KR" altLang="ko-KR" sz="1100" dirty="0"/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CONTAINER </a:t>
            </a:r>
            <a:r>
              <a:rPr lang="ko-KR" altLang="en-US" sz="1100" dirty="0"/>
              <a:t>외부의 보안장치에서 입력이 발생할 경우</a:t>
            </a:r>
            <a:r>
              <a:rPr lang="en-US" altLang="ko-KR" sz="1100" dirty="0"/>
              <a:t>, Password </a:t>
            </a:r>
            <a:r>
              <a:rPr lang="ko-KR" altLang="en-US" sz="1100" dirty="0"/>
              <a:t>일치 여부 판단 혹은 인증된 </a:t>
            </a:r>
            <a:r>
              <a:rPr lang="en-US" altLang="ko-KR" sz="1100" dirty="0"/>
              <a:t>ID</a:t>
            </a:r>
            <a:r>
              <a:rPr lang="ko-KR" altLang="en-US" sz="1100" dirty="0"/>
              <a:t>인지 판단하여 잠금을 해제한다</a:t>
            </a:r>
            <a:r>
              <a:rPr lang="en-US" altLang="ko-KR" sz="1100" dirty="0"/>
              <a:t>. </a:t>
            </a:r>
            <a:r>
              <a:rPr lang="ko-KR" altLang="en-US" sz="1100" dirty="0"/>
              <a:t>만약 문이 열렸을 경우 </a:t>
            </a:r>
            <a:r>
              <a:rPr lang="en-US" altLang="ko-KR" sz="1100" dirty="0"/>
              <a:t>PIR</a:t>
            </a:r>
            <a:r>
              <a:rPr lang="ko-KR" altLang="en-US" sz="1100" dirty="0"/>
              <a:t>센서를 통해 인체의 모션을 감지하여  </a:t>
            </a:r>
            <a:r>
              <a:rPr lang="en-US" altLang="ko-KR" sz="1100" dirty="0"/>
              <a:t>LED</a:t>
            </a:r>
            <a:r>
              <a:rPr lang="ko-KR" altLang="en-US" sz="1100" dirty="0"/>
              <a:t>를 </a:t>
            </a:r>
            <a:r>
              <a:rPr lang="en-US" altLang="ko-KR" sz="1100" dirty="0"/>
              <a:t>Control</a:t>
            </a:r>
            <a:r>
              <a:rPr lang="ko-KR" altLang="en-US" sz="1100" dirty="0"/>
              <a:t>한다</a:t>
            </a:r>
            <a:r>
              <a:rPr lang="en-US" altLang="ko-KR" sz="1100" dirty="0"/>
              <a:t>.</a:t>
            </a:r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LOCK/UNLOCK, LED ON/OFF</a:t>
            </a:r>
            <a:r>
              <a:rPr lang="ko-KR" altLang="en-US" sz="1100" dirty="0"/>
              <a:t>는 </a:t>
            </a:r>
            <a:r>
              <a:rPr lang="en-US" altLang="ko-KR" sz="1100" dirty="0"/>
              <a:t>Event </a:t>
            </a:r>
            <a:r>
              <a:rPr lang="ko-KR" altLang="en-US" sz="1100" dirty="0"/>
              <a:t>발생으로 판단하여 상태를 </a:t>
            </a:r>
            <a:r>
              <a:rPr lang="en-US" altLang="ko-KR" sz="1100" dirty="0"/>
              <a:t>Sever</a:t>
            </a:r>
            <a:r>
              <a:rPr lang="ko-KR" altLang="en-US" sz="1100" dirty="0"/>
              <a:t>로 전송한다</a:t>
            </a:r>
            <a:r>
              <a:rPr lang="en-US" altLang="ko-KR" sz="1100" dirty="0"/>
              <a:t>.</a:t>
            </a:r>
          </a:p>
        </p:txBody>
      </p:sp>
      <p:pic>
        <p:nvPicPr>
          <p:cNvPr id="20" name="그림 1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5072B2-17DC-47A9-88BF-0CD129FEC7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22899" r="17140" b="12495"/>
          <a:stretch/>
        </p:blipFill>
        <p:spPr>
          <a:xfrm>
            <a:off x="258188" y="1720380"/>
            <a:ext cx="6668392" cy="44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7" y="706871"/>
            <a:ext cx="2963983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4.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HW&amp;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통신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8E96A9E-2A25-42DD-A6B0-F2083EFD8915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1"/>
            <a:r>
              <a:rPr lang="en-US" altLang="ko-KR" sz="1100" b="1" dirty="0"/>
              <a:t>CONTAINER </a:t>
            </a:r>
            <a:r>
              <a:rPr lang="ko-KR" altLang="en-US" sz="1100" b="1" dirty="0"/>
              <a:t>정보 전송</a:t>
            </a:r>
            <a:endParaRPr lang="en-US" altLang="ko-KR" sz="1100" b="1" dirty="0"/>
          </a:p>
          <a:p>
            <a:pPr lvl="0" latinLnBrk="1"/>
            <a:endParaRPr lang="ko-KR" altLang="ko-KR" sz="1100" dirty="0"/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CONTAINER</a:t>
            </a:r>
            <a:r>
              <a:rPr lang="ko-KR" altLang="en-US" sz="1100" dirty="0"/>
              <a:t>에서 읽혀진 정보 및 상태를 저장 후 </a:t>
            </a:r>
            <a:r>
              <a:rPr lang="en-US" altLang="ko-KR" sz="1100" dirty="0"/>
              <a:t>WIFI</a:t>
            </a:r>
            <a:r>
              <a:rPr lang="ko-KR" altLang="en-US" sz="1100" dirty="0"/>
              <a:t>통신을 활용하여 </a:t>
            </a:r>
            <a:r>
              <a:rPr lang="en-US" altLang="ko-KR" sz="1100" dirty="0"/>
              <a:t>5</a:t>
            </a:r>
            <a:r>
              <a:rPr lang="ko-KR" altLang="en-US" sz="1100" dirty="0"/>
              <a:t>분간격으로 전체 정보를  </a:t>
            </a:r>
            <a:r>
              <a:rPr lang="en-US" altLang="ko-KR" sz="1100" dirty="0"/>
              <a:t>SERVER </a:t>
            </a:r>
            <a:r>
              <a:rPr lang="ko-KR" altLang="en-US" sz="1100" dirty="0"/>
              <a:t>로 전송한다</a:t>
            </a:r>
            <a:r>
              <a:rPr lang="en-US" altLang="ko-KR" sz="1100" dirty="0"/>
              <a:t>.</a:t>
            </a:r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93AF1253-37EB-4B77-B53E-DD36C33FC0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" t="18524" r="9738" b="43228"/>
          <a:stretch/>
        </p:blipFill>
        <p:spPr>
          <a:xfrm>
            <a:off x="359016" y="1556156"/>
            <a:ext cx="6491364" cy="28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8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A268C3C-13A1-4A06-AEB1-CDC7504BD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1884"/>
              </p:ext>
            </p:extLst>
          </p:nvPr>
        </p:nvGraphicFramePr>
        <p:xfrm>
          <a:off x="1359214" y="1306823"/>
          <a:ext cx="9473572" cy="4653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53722">
                  <a:extLst>
                    <a:ext uri="{9D8B030D-6E8A-4147-A177-3AD203B41FA5}">
                      <a16:colId xmlns:a16="http://schemas.microsoft.com/office/drawing/2014/main" val="72690895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104831227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3766464221"/>
                    </a:ext>
                  </a:extLst>
                </a:gridCol>
              </a:tblGrid>
              <a:tr h="750485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기능명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컨테이너의 상태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640835"/>
                  </a:ext>
                </a:extLst>
              </a:tr>
              <a:tr h="7504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기능설명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/>
                        <a:t>Normal mode</a:t>
                      </a:r>
                      <a:r>
                        <a:rPr lang="ko-KR" altLang="en-US" sz="1050" b="0" dirty="0"/>
                        <a:t>에서는 온도 및 습도 출력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비밀번호 입력 </a:t>
                      </a:r>
                      <a:r>
                        <a:rPr lang="en-US" altLang="ko-KR" sz="1050" b="0" dirty="0"/>
                        <a:t>or RFID Tag </a:t>
                      </a:r>
                      <a:r>
                        <a:rPr lang="ko-KR" altLang="en-US" sz="1050" b="0" dirty="0"/>
                        <a:t>시 </a:t>
                      </a:r>
                      <a:r>
                        <a:rPr lang="en-US" altLang="ko-KR" sz="1050" b="0" dirty="0"/>
                        <a:t>Door Lock </a:t>
                      </a:r>
                      <a:r>
                        <a:rPr lang="ko-KR" altLang="en-US" sz="1050" b="0" dirty="0"/>
                        <a:t>상태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33400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처리내용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SMART CONTAINER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내부의 온도 및 습도 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RFID Tag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 접근 허가 된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라면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OPEN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허가되지 않은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 OR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틀린 비밀번호 입력 시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Error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화면 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지정된 버튼을 누르면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LOCK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표시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268036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사용예시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b="0" kern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인증된 </a:t>
                      </a:r>
                      <a:r>
                        <a:rPr lang="en-US" altLang="ko-KR" sz="1050" b="0" kern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Card Tag</a:t>
                      </a:r>
                      <a:r>
                        <a:rPr lang="ko-KR" altLang="en-US" sz="1050" b="0" kern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혹은 비밀번호 입력 </a:t>
                      </a:r>
                      <a:r>
                        <a:rPr lang="en-US" altLang="ko-KR" sz="1050" b="0" kern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문이 열림 표시</a:t>
                      </a:r>
                      <a:endParaRPr lang="en-US" altLang="ko-KR" sz="1050" b="0" kern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endParaRPr lang="en-US" altLang="ko-KR" sz="1050" b="0" kern="1200" dirty="0">
                        <a:effectLst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b="0" dirty="0"/>
                        <a:t>인증되지 않은 </a:t>
                      </a:r>
                      <a:r>
                        <a:rPr lang="en-US" altLang="ko-KR" sz="1050" b="0" dirty="0"/>
                        <a:t>Card Tag</a:t>
                      </a:r>
                      <a:r>
                        <a:rPr lang="ko-KR" altLang="en-US" sz="1050" b="0" dirty="0"/>
                        <a:t>또는 </a:t>
                      </a:r>
                      <a:r>
                        <a:rPr lang="en-US" altLang="ko-KR" sz="1050" b="0" dirty="0"/>
                        <a:t>PW </a:t>
                      </a:r>
                      <a:r>
                        <a:rPr lang="ko-KR" altLang="en-US" sz="1050" b="0" dirty="0"/>
                        <a:t>입력 </a:t>
                      </a:r>
                      <a:r>
                        <a:rPr lang="en-US" altLang="ko-KR" sz="1050" b="0" dirty="0"/>
                        <a:t>: ID/Password Err </a:t>
                      </a:r>
                      <a:r>
                        <a:rPr lang="ko-KR" altLang="en-US" sz="1050" b="0" dirty="0"/>
                        <a:t>표시</a:t>
                      </a:r>
                    </a:p>
                    <a:p>
                      <a:pPr algn="l" latinLnBrk="1"/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190763"/>
                  </a:ext>
                </a:extLst>
              </a:tr>
            </a:tbl>
          </a:graphicData>
        </a:graphic>
      </p:graphicFrame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(LCD)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C93363-EAE4-4883-82B4-5B643BCB28C1}"/>
              </a:ext>
            </a:extLst>
          </p:cNvPr>
          <p:cNvSpPr/>
          <p:nvPr/>
        </p:nvSpPr>
        <p:spPr>
          <a:xfrm>
            <a:off x="1848701" y="1988803"/>
            <a:ext cx="2204085" cy="70847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TEMP : 00C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HUM : 00%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96D659A-FAAA-407C-B714-8D887196FA4B}"/>
              </a:ext>
            </a:extLst>
          </p:cNvPr>
          <p:cNvSpPr/>
          <p:nvPr/>
        </p:nvSpPr>
        <p:spPr>
          <a:xfrm>
            <a:off x="1848701" y="2981781"/>
            <a:ext cx="2204085" cy="70847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Authorized ID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Open the door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842B56-DAA1-489C-8BE1-1BFBA3C90BF0}"/>
              </a:ext>
            </a:extLst>
          </p:cNvPr>
          <p:cNvSpPr/>
          <p:nvPr/>
        </p:nvSpPr>
        <p:spPr>
          <a:xfrm>
            <a:off x="1848699" y="3974759"/>
            <a:ext cx="2204085" cy="70847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ID/Password Err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Try again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BBE4BDB-C449-42A6-A1EF-66B8BDA1F10E}"/>
              </a:ext>
            </a:extLst>
          </p:cNvPr>
          <p:cNvSpPr/>
          <p:nvPr/>
        </p:nvSpPr>
        <p:spPr>
          <a:xfrm>
            <a:off x="1848700" y="4967737"/>
            <a:ext cx="2204085" cy="70847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Press the button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 the door</a:t>
            </a:r>
          </a:p>
        </p:txBody>
      </p:sp>
    </p:spTree>
    <p:extLst>
      <p:ext uri="{BB962C8B-B14F-4D97-AF65-F5344CB8AC3E}">
        <p14:creationId xmlns:p14="http://schemas.microsoft.com/office/powerpoint/2010/main" val="290972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B3CEF5-1DA8-45E9-9FA4-826E893D9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51518"/>
              </p:ext>
            </p:extLst>
          </p:nvPr>
        </p:nvGraphicFramePr>
        <p:xfrm>
          <a:off x="1359214" y="1306823"/>
          <a:ext cx="9473572" cy="4653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53722">
                  <a:extLst>
                    <a:ext uri="{9D8B030D-6E8A-4147-A177-3AD203B41FA5}">
                      <a16:colId xmlns:a16="http://schemas.microsoft.com/office/drawing/2014/main" val="72690895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104831227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3766464221"/>
                    </a:ext>
                  </a:extLst>
                </a:gridCol>
              </a:tblGrid>
              <a:tr h="750485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기능명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LOGIN / </a:t>
                      </a:r>
                      <a:r>
                        <a:rPr lang="ko-KR" altLang="en-US" sz="1050" b="0" dirty="0"/>
                        <a:t>접근 권한 제어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640835"/>
                  </a:ext>
                </a:extLst>
              </a:tr>
              <a:tr h="7504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기능설명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/>
                        <a:t>사용자의 </a:t>
                      </a:r>
                      <a:r>
                        <a:rPr lang="en-US" altLang="ko-KR" sz="1050" b="0" dirty="0"/>
                        <a:t>ID/PW</a:t>
                      </a:r>
                      <a:r>
                        <a:rPr lang="ko-KR" altLang="en-US" sz="1050" b="0" dirty="0"/>
                        <a:t>를 통해 접근을 제한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33400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처리내용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SMART CONTAINER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정보 열람 페이지의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MAIN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사용자의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PW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입력 받아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[DB]SMART_CONTAINER-[TABLE]USER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MEMBER ID/PW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와의 일치 여부 확인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MEMBER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경우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접근 가능한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CONTAINER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ID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저장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MEMBER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의 경우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모든 컨테이너의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저장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268036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사용예시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b="0" dirty="0"/>
                        <a:t>올바른 </a:t>
                      </a:r>
                      <a:r>
                        <a:rPr lang="en-US" altLang="ko-KR" sz="1050" b="0" dirty="0"/>
                        <a:t>ID</a:t>
                      </a:r>
                      <a:r>
                        <a:rPr lang="ko-KR" altLang="en-US" sz="1050" b="0" dirty="0"/>
                        <a:t>와 </a:t>
                      </a:r>
                      <a:r>
                        <a:rPr lang="en-US" altLang="ko-KR" sz="1050" b="0" dirty="0"/>
                        <a:t>PW </a:t>
                      </a:r>
                      <a:r>
                        <a:rPr lang="ko-KR" altLang="en-US" sz="1050" b="0" dirty="0"/>
                        <a:t>입력 후 </a:t>
                      </a:r>
                      <a:r>
                        <a:rPr lang="en-US" altLang="ko-KR" sz="1050" b="0" dirty="0"/>
                        <a:t>LOGIN </a:t>
                      </a:r>
                      <a:r>
                        <a:rPr lang="ko-KR" altLang="en-US" sz="1050" b="0" dirty="0"/>
                        <a:t>클릭 </a:t>
                      </a:r>
                      <a:r>
                        <a:rPr lang="en-US" altLang="ko-KR" sz="1050" b="0" dirty="0"/>
                        <a:t>: HOME </a:t>
                      </a:r>
                      <a:r>
                        <a:rPr lang="ko-KR" altLang="en-US" sz="1050" b="0" dirty="0"/>
                        <a:t>화면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컨테이너 선택 페이지</a:t>
                      </a:r>
                      <a:r>
                        <a:rPr lang="en-US" altLang="ko-KR" sz="1050" b="0" dirty="0"/>
                        <a:t>)</a:t>
                      </a:r>
                      <a:r>
                        <a:rPr lang="ko-KR" altLang="en-US" sz="1050" b="0" dirty="0"/>
                        <a:t>로 이동</a:t>
                      </a:r>
                      <a:endParaRPr lang="en-US" altLang="ko-KR" sz="1050" b="0" dirty="0"/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endParaRPr lang="en-US" altLang="ko-KR" sz="1050" b="0" dirty="0"/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050" b="0" dirty="0"/>
                        <a:t>DB</a:t>
                      </a:r>
                      <a:r>
                        <a:rPr lang="ko-KR" altLang="en-US" sz="1050" b="0" dirty="0"/>
                        <a:t>에 저장되지 않은 </a:t>
                      </a:r>
                      <a:r>
                        <a:rPr lang="en-US" altLang="ko-KR" sz="1050" b="0" dirty="0"/>
                        <a:t>ID </a:t>
                      </a:r>
                      <a:r>
                        <a:rPr lang="ko-KR" altLang="en-US" sz="1050" b="0" dirty="0"/>
                        <a:t>또는 </a:t>
                      </a:r>
                      <a:r>
                        <a:rPr lang="en-US" altLang="ko-KR" sz="1050" b="0" dirty="0"/>
                        <a:t>PW </a:t>
                      </a:r>
                      <a:r>
                        <a:rPr lang="ko-KR" altLang="en-US" sz="1050" b="0" dirty="0"/>
                        <a:t>입력 후 </a:t>
                      </a:r>
                      <a:r>
                        <a:rPr lang="en-US" altLang="ko-KR" sz="1050" b="0" dirty="0"/>
                        <a:t>LOGIN </a:t>
                      </a:r>
                      <a:r>
                        <a:rPr lang="ko-KR" altLang="en-US" sz="1050" b="0" dirty="0"/>
                        <a:t>클릭 </a:t>
                      </a:r>
                      <a:r>
                        <a:rPr lang="en-US" altLang="ko-KR" sz="1050" b="0" dirty="0"/>
                        <a:t>: ‘ID </a:t>
                      </a:r>
                      <a:r>
                        <a:rPr lang="ko-KR" altLang="en-US" sz="1050" b="0" dirty="0"/>
                        <a:t>또는 </a:t>
                      </a:r>
                      <a:r>
                        <a:rPr lang="en-US" altLang="ko-KR" sz="1050" b="0" dirty="0"/>
                        <a:t>PW</a:t>
                      </a:r>
                      <a:r>
                        <a:rPr lang="ko-KR" altLang="en-US" sz="1050" b="0" dirty="0"/>
                        <a:t>가 옳지 않습니다</a:t>
                      </a:r>
                      <a:r>
                        <a:rPr lang="en-US" altLang="ko-KR" sz="1050" b="0" dirty="0"/>
                        <a:t>.’ </a:t>
                      </a:r>
                      <a:r>
                        <a:rPr lang="ko-KR" altLang="en-US" sz="1050" b="0" dirty="0"/>
                        <a:t>문구 출력 </a:t>
                      </a:r>
                      <a:r>
                        <a:rPr lang="en-US" altLang="ko-KR" sz="1050" b="0" dirty="0"/>
                        <a:t>/ LOGIN </a:t>
                      </a:r>
                      <a:r>
                        <a:rPr lang="ko-KR" altLang="en-US" sz="1050" b="0" dirty="0"/>
                        <a:t>실패</a:t>
                      </a:r>
                    </a:p>
                    <a:p>
                      <a:pPr algn="l" latinLnBrk="1"/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19076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DEF40BA9-F70C-455D-8F9A-977F15695B20}"/>
              </a:ext>
            </a:extLst>
          </p:cNvPr>
          <p:cNvPicPr/>
          <p:nvPr/>
        </p:nvPicPr>
        <p:blipFill rotWithShape="1">
          <a:blip r:embed="rId4"/>
          <a:srcRect l="8375" t="4962" r="66497" b="18456"/>
          <a:stretch/>
        </p:blipFill>
        <p:spPr bwMode="auto">
          <a:xfrm>
            <a:off x="1690744" y="1860210"/>
            <a:ext cx="2520000" cy="39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991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B3CEF5-1DA8-45E9-9FA4-826E893D9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09341"/>
              </p:ext>
            </p:extLst>
          </p:nvPr>
        </p:nvGraphicFramePr>
        <p:xfrm>
          <a:off x="1359214" y="1306823"/>
          <a:ext cx="9473572" cy="4653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53722">
                  <a:extLst>
                    <a:ext uri="{9D8B030D-6E8A-4147-A177-3AD203B41FA5}">
                      <a16:colId xmlns:a16="http://schemas.microsoft.com/office/drawing/2014/main" val="72690895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104831227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3766464221"/>
                    </a:ext>
                  </a:extLst>
                </a:gridCol>
              </a:tblGrid>
              <a:tr h="750485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기능명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접근 가능한 </a:t>
                      </a:r>
                      <a:r>
                        <a:rPr lang="en-US" altLang="ko-KR" sz="1050" b="0" dirty="0"/>
                        <a:t>CONTAINER LIST </a:t>
                      </a:r>
                      <a:r>
                        <a:rPr lang="ko-KR" altLang="en-US" sz="1050" b="0" dirty="0"/>
                        <a:t>출력 </a:t>
                      </a:r>
                      <a:r>
                        <a:rPr lang="en-US" altLang="ko-KR" sz="1050" b="0" dirty="0"/>
                        <a:t>/ </a:t>
                      </a:r>
                      <a:r>
                        <a:rPr lang="ko-KR" altLang="en-US" sz="1050" b="0" dirty="0"/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640835"/>
                  </a:ext>
                </a:extLst>
              </a:tr>
              <a:tr h="7504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기능설명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/>
                        <a:t>해당 사용자가 접근 가능한 </a:t>
                      </a:r>
                      <a:r>
                        <a:rPr lang="en-US" altLang="ko-KR" sz="1050" b="0" dirty="0"/>
                        <a:t>CONTAINER</a:t>
                      </a:r>
                      <a:r>
                        <a:rPr lang="ko-KR" altLang="en-US" sz="1050" b="0" dirty="0"/>
                        <a:t>의 목록을 출력하고 열람하고자 하는 </a:t>
                      </a:r>
                      <a:r>
                        <a:rPr lang="en-US" altLang="ko-KR" sz="1050" b="0" dirty="0"/>
                        <a:t>CONTAINER</a:t>
                      </a:r>
                      <a:r>
                        <a:rPr lang="ko-KR" altLang="en-US" sz="1050" b="0" dirty="0"/>
                        <a:t>를 사용자가 </a:t>
                      </a:r>
                      <a:r>
                        <a:rPr lang="en-US" altLang="ko-KR" sz="1050" b="0" dirty="0"/>
                        <a:t>SELECT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33400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처리내용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사용자가 접근 가능한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CONTAINER ID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CONTAINER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의 특징을 설명하는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COMMENT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를 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altLang="en-US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사용자가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CONTAINER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를 선택하면 해당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CONTAINER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의 정보를 열람하는 페이지로 이동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268036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사용예시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b="0" dirty="0"/>
                        <a:t>일반 사용자 </a:t>
                      </a:r>
                      <a:r>
                        <a:rPr lang="en-US" altLang="ko-KR" sz="1050" b="0" dirty="0"/>
                        <a:t>: </a:t>
                      </a:r>
                      <a:r>
                        <a:rPr lang="ko-KR" altLang="en-US" sz="1050" b="0" dirty="0"/>
                        <a:t>접근 가능한 </a:t>
                      </a:r>
                      <a:r>
                        <a:rPr lang="en-US" altLang="ko-KR" sz="1050" b="0" dirty="0"/>
                        <a:t>CONTAINER LIST </a:t>
                      </a:r>
                      <a:r>
                        <a:rPr lang="ko-KR" altLang="en-US" sz="1050" b="0" dirty="0"/>
                        <a:t>출력</a:t>
                      </a:r>
                      <a:r>
                        <a:rPr lang="en-US" altLang="ko-KR" sz="1050" b="0" dirty="0"/>
                        <a:t>-&gt;10843 CONTAINER SELECT-&gt;10843 CONTAINER </a:t>
                      </a:r>
                      <a:r>
                        <a:rPr lang="ko-KR" altLang="en-US" sz="1050" b="0" dirty="0"/>
                        <a:t>정보 출력 페이지로 이동</a:t>
                      </a:r>
                      <a:endParaRPr lang="en-US" altLang="ko-KR" sz="1050" b="0" dirty="0"/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endParaRPr lang="ko-KR" altLang="en-US" sz="1050" b="0" dirty="0"/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b="0" dirty="0"/>
                        <a:t>관리자 </a:t>
                      </a:r>
                      <a:r>
                        <a:rPr lang="en-US" altLang="ko-KR" sz="1050" b="0" dirty="0"/>
                        <a:t>: </a:t>
                      </a:r>
                      <a:r>
                        <a:rPr lang="ko-KR" altLang="en-US" sz="1050" b="0" dirty="0"/>
                        <a:t>모든 </a:t>
                      </a:r>
                      <a:r>
                        <a:rPr lang="en-US" altLang="ko-KR" sz="1050" b="0" dirty="0"/>
                        <a:t>CONTAINER LIST </a:t>
                      </a:r>
                      <a:r>
                        <a:rPr lang="ko-KR" altLang="en-US" sz="1050" b="0" dirty="0"/>
                        <a:t>출력</a:t>
                      </a:r>
                      <a:r>
                        <a:rPr lang="en-US" altLang="ko-KR" sz="1050" b="0" dirty="0"/>
                        <a:t>-&gt;10843 CONTAINER SELECT-&gt;10843 CONTAINER </a:t>
                      </a:r>
                      <a:r>
                        <a:rPr lang="ko-KR" altLang="en-US" sz="1050" b="0" dirty="0"/>
                        <a:t>정보 출력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19076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85AC0E8C-9FCD-440B-9B6F-1DA840115BBC}"/>
              </a:ext>
            </a:extLst>
          </p:cNvPr>
          <p:cNvPicPr/>
          <p:nvPr/>
        </p:nvPicPr>
        <p:blipFill rotWithShape="1">
          <a:blip r:embed="rId4"/>
          <a:srcRect l="15688" t="26679" r="43363" b="8870"/>
          <a:stretch/>
        </p:blipFill>
        <p:spPr bwMode="auto">
          <a:xfrm>
            <a:off x="1690744" y="1870694"/>
            <a:ext cx="2520000" cy="39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821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B3CEF5-1DA8-45E9-9FA4-826E893D9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438112"/>
              </p:ext>
            </p:extLst>
          </p:nvPr>
        </p:nvGraphicFramePr>
        <p:xfrm>
          <a:off x="1359214" y="1306823"/>
          <a:ext cx="9473572" cy="4653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53722">
                  <a:extLst>
                    <a:ext uri="{9D8B030D-6E8A-4147-A177-3AD203B41FA5}">
                      <a16:colId xmlns:a16="http://schemas.microsoft.com/office/drawing/2014/main" val="72690895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104831227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3766464221"/>
                    </a:ext>
                  </a:extLst>
                </a:gridCol>
              </a:tblGrid>
              <a:tr h="750485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기능명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/>
                        <a:t>CONTAINER</a:t>
                      </a:r>
                      <a:r>
                        <a:rPr lang="ko-KR" altLang="en-US" sz="1050" b="0" dirty="0"/>
                        <a:t>의 현재 상태 출력 </a:t>
                      </a:r>
                      <a:r>
                        <a:rPr lang="en-US" altLang="ko-KR" sz="1050" b="0" dirty="0"/>
                        <a:t>/ </a:t>
                      </a:r>
                      <a:r>
                        <a:rPr lang="ko-KR" altLang="en-US" sz="1050" b="0" dirty="0"/>
                        <a:t>항목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640835"/>
                  </a:ext>
                </a:extLst>
              </a:tr>
              <a:tr h="7504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기능설명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현 시간의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CONTAINER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정보를 출력하고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항목을 선택하면 해당 항목 값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LIST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페이지로 이동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9633400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처리내용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가장 최근에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된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CONTAINER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의 정보를 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altLang="en-US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항목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온도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습도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보안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(LCOK/UNLOCK) /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위치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altLang="en-US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위치 정보는 지도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(GOOGLE MAP)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로 확인할 수 있도록 한다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항목을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SELECT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하면 해당 항목의 시간별 값을 확인할 수 있는 페이지로 이동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268036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사용예시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050" b="0" dirty="0"/>
                        <a:t>온도 </a:t>
                      </a:r>
                      <a:r>
                        <a:rPr lang="en-US" altLang="ko-KR" sz="1050" b="0" dirty="0"/>
                        <a:t>SELECT-&gt;</a:t>
                      </a:r>
                      <a:r>
                        <a:rPr lang="ko-KR" altLang="en-US" sz="1050" b="0" dirty="0"/>
                        <a:t>시간별 온도 값 </a:t>
                      </a:r>
                      <a:r>
                        <a:rPr lang="en-US" altLang="ko-KR" sz="1050" b="0" dirty="0"/>
                        <a:t>LIST</a:t>
                      </a:r>
                      <a:r>
                        <a:rPr lang="ko-KR" altLang="en-US" sz="1050" b="0" dirty="0"/>
                        <a:t>를 출력하는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19076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34C7ADA9-2920-4904-B276-633B2055114D}"/>
              </a:ext>
            </a:extLst>
          </p:cNvPr>
          <p:cNvPicPr/>
          <p:nvPr/>
        </p:nvPicPr>
        <p:blipFill rotWithShape="1">
          <a:blip r:embed="rId4"/>
          <a:srcRect l="15688" t="23816" r="43363" b="10598"/>
          <a:stretch/>
        </p:blipFill>
        <p:spPr bwMode="auto">
          <a:xfrm>
            <a:off x="1690744" y="1860210"/>
            <a:ext cx="2520000" cy="39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570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AB3CEF5-1DA8-45E9-9FA4-826E893D9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86866"/>
              </p:ext>
            </p:extLst>
          </p:nvPr>
        </p:nvGraphicFramePr>
        <p:xfrm>
          <a:off x="1359214" y="1306823"/>
          <a:ext cx="9473572" cy="46533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053722">
                  <a:extLst>
                    <a:ext uri="{9D8B030D-6E8A-4147-A177-3AD203B41FA5}">
                      <a16:colId xmlns:a16="http://schemas.microsoft.com/office/drawing/2014/main" val="726908952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3104831227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3766464221"/>
                    </a:ext>
                  </a:extLst>
                </a:gridCol>
              </a:tblGrid>
              <a:tr h="750485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기능명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0" dirty="0"/>
                        <a:t>선택 항목 열람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640835"/>
                  </a:ext>
                </a:extLst>
              </a:tr>
              <a:tr h="7504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기능설명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선택한 항목의 시간별 값을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CHART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열람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9633400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처리내용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 항목의 값을 시간 오름차순으로 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온도 항목은 냉방 기능의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ON/OFF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여부와 함께 출력</a:t>
                      </a: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endParaRPr lang="en-US" alt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위치 항목은 값을 출력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특정 값을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SELECT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하면 해당 위치를 지도에서 확인할 수 있도록 한다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1268036"/>
                  </a:ext>
                </a:extLst>
              </a:tr>
              <a:tr h="15761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사용예시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050" b="0" dirty="0"/>
                        <a:t>SELECTED ITEM</a:t>
                      </a:r>
                      <a:r>
                        <a:rPr lang="ko-KR" altLang="en-US" sz="1050" b="0" dirty="0"/>
                        <a:t>이 온도인 경우 </a:t>
                      </a:r>
                      <a:r>
                        <a:rPr lang="en-US" altLang="ko-KR" sz="1050" b="0" dirty="0"/>
                        <a:t>: </a:t>
                      </a:r>
                      <a:r>
                        <a:rPr lang="ko-KR" altLang="en-US" sz="1050" b="0" dirty="0"/>
                        <a:t>시간에 따른 값과 냉방 기능 </a:t>
                      </a:r>
                      <a:r>
                        <a:rPr lang="en-US" altLang="ko-KR" sz="1050" b="0" dirty="0"/>
                        <a:t>ON/OFF </a:t>
                      </a:r>
                      <a:r>
                        <a:rPr lang="ko-KR" altLang="en-US" sz="1050" b="0" dirty="0"/>
                        <a:t>여부 출력 </a:t>
                      </a:r>
                      <a:r>
                        <a:rPr lang="en-US" altLang="ko-KR" sz="1050" b="0" dirty="0"/>
                        <a:t>(</a:t>
                      </a:r>
                      <a:r>
                        <a:rPr lang="ko-KR" altLang="en-US" sz="1050" b="0" dirty="0"/>
                        <a:t>특정 온도 이상의 값을 갖더라도 냉방 기능이 동작하지 않을 수 있으므로</a:t>
                      </a:r>
                      <a:r>
                        <a:rPr lang="en-US" altLang="ko-KR" sz="1050" b="0" dirty="0"/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endParaRPr lang="en-US" altLang="ko-KR" sz="1050" b="0" dirty="0"/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050" b="0" dirty="0"/>
                        <a:t>SELECTED ITEM</a:t>
                      </a:r>
                      <a:r>
                        <a:rPr lang="ko-KR" altLang="en-US" sz="1050" b="0" dirty="0"/>
                        <a:t>이 지도인 경우 </a:t>
                      </a:r>
                      <a:r>
                        <a:rPr lang="en-US" altLang="ko-KR" sz="1050" b="0" dirty="0"/>
                        <a:t>: </a:t>
                      </a:r>
                      <a:r>
                        <a:rPr lang="ko-KR" altLang="en-US" sz="1050" b="0" dirty="0"/>
                        <a:t>시간에 따른 위치 값 출력</a:t>
                      </a:r>
                      <a:r>
                        <a:rPr lang="en-US" altLang="ko-KR" sz="1050" b="0" dirty="0"/>
                        <a:t>-&gt;</a:t>
                      </a:r>
                      <a:r>
                        <a:rPr lang="ko-KR" altLang="en-US" sz="1050" b="0" dirty="0"/>
                        <a:t>특정 위치 값 </a:t>
                      </a:r>
                      <a:r>
                        <a:rPr lang="en-US" altLang="ko-KR" sz="1050" b="0" dirty="0"/>
                        <a:t>SELECT-&gt;</a:t>
                      </a:r>
                      <a:r>
                        <a:rPr lang="ko-KR" altLang="en-US" sz="1050" b="0" dirty="0"/>
                        <a:t>해당 위치를 </a:t>
                      </a:r>
                      <a:r>
                        <a:rPr lang="en-US" altLang="ko-KR" sz="1050" b="0" dirty="0"/>
                        <a:t>GOOGLE MAP </a:t>
                      </a:r>
                      <a:r>
                        <a:rPr lang="ko-KR" altLang="en-US" sz="1050" b="0" dirty="0"/>
                        <a:t>상에 표시하여 출력</a:t>
                      </a:r>
                    </a:p>
                    <a:p>
                      <a:pPr algn="l" latinLnBrk="1"/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190763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A803FEFC-8511-4F55-8560-8926E7A2F515}"/>
              </a:ext>
            </a:extLst>
          </p:cNvPr>
          <p:cNvPicPr/>
          <p:nvPr/>
        </p:nvPicPr>
        <p:blipFill rotWithShape="1">
          <a:blip r:embed="rId4"/>
          <a:srcRect l="16220" t="25811" r="43763" b="9601"/>
          <a:stretch/>
        </p:blipFill>
        <p:spPr bwMode="auto">
          <a:xfrm>
            <a:off x="1690744" y="1840463"/>
            <a:ext cx="2520000" cy="39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7339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회로도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회로, 전자기기, 하늘이(가) 표시된 사진&#10;&#10;자동 생성된 설명">
            <a:extLst>
              <a:ext uri="{FF2B5EF4-FFF2-40B4-BE49-F238E27FC236}">
                <a16:creationId xmlns:a16="http://schemas.microsoft.com/office/drawing/2014/main" id="{8773F68A-0272-44EB-978C-22FA873D7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6" y="1680113"/>
            <a:ext cx="6870459" cy="445624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0DF5311-1320-4162-99F8-874D23210634}"/>
              </a:ext>
            </a:extLst>
          </p:cNvPr>
          <p:cNvSpPr/>
          <p:nvPr/>
        </p:nvSpPr>
        <p:spPr>
          <a:xfrm>
            <a:off x="7376818" y="686391"/>
            <a:ext cx="4225705" cy="1610638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컨테이너의 앞면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보안장치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및 현재 컨테이너의 상태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RFID, KEYPAD</a:t>
            </a:r>
            <a:r>
              <a:rPr lang="ko-KR" altLang="en-US" sz="1100" dirty="0">
                <a:solidFill>
                  <a:schemeClr val="tx1"/>
                </a:solidFill>
              </a:rPr>
              <a:t>와 </a:t>
            </a:r>
            <a:r>
              <a:rPr lang="en-US" altLang="ko-KR" sz="1100" dirty="0">
                <a:solidFill>
                  <a:schemeClr val="tx1"/>
                </a:solidFill>
              </a:rPr>
              <a:t>SERVO MOTOR</a:t>
            </a:r>
            <a:r>
              <a:rPr lang="ko-KR" altLang="en-US" sz="1100" dirty="0">
                <a:solidFill>
                  <a:schemeClr val="tx1"/>
                </a:solidFill>
              </a:rPr>
              <a:t>을 통해 </a:t>
            </a:r>
            <a:r>
              <a:rPr lang="en-US" altLang="ko-KR" sz="1100" dirty="0">
                <a:solidFill>
                  <a:schemeClr val="tx1"/>
                </a:solidFill>
              </a:rPr>
              <a:t>DOOR LOCK </a:t>
            </a:r>
            <a:r>
              <a:rPr lang="ko-KR" altLang="en-US" sz="1100" dirty="0">
                <a:solidFill>
                  <a:schemeClr val="tx1"/>
                </a:solidFill>
              </a:rPr>
              <a:t>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LCD</a:t>
            </a:r>
            <a:r>
              <a:rPr lang="ko-KR" altLang="en-US" sz="1100" dirty="0">
                <a:solidFill>
                  <a:schemeClr val="tx1"/>
                </a:solidFill>
              </a:rPr>
              <a:t>에 컨테이너의 현재 온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습도 및 비밀번호 상태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사용 장비 </a:t>
            </a:r>
            <a:r>
              <a:rPr lang="en-US" altLang="ko-KR" sz="1100" dirty="0">
                <a:solidFill>
                  <a:schemeClr val="tx1"/>
                </a:solidFill>
              </a:rPr>
              <a:t>: SERVO MOTOR, RFID MODULE, KEYPAD, LCD(I2C)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7BB332-DC9A-41DC-8D88-EACDA366A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7019"/>
              </p:ext>
            </p:extLst>
          </p:nvPr>
        </p:nvGraphicFramePr>
        <p:xfrm>
          <a:off x="7426534" y="2339809"/>
          <a:ext cx="4175990" cy="444232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826422">
                  <a:extLst>
                    <a:ext uri="{9D8B030D-6E8A-4147-A177-3AD203B41FA5}">
                      <a16:colId xmlns:a16="http://schemas.microsoft.com/office/drawing/2014/main" val="2501974467"/>
                    </a:ext>
                  </a:extLst>
                </a:gridCol>
                <a:gridCol w="1674784">
                  <a:extLst>
                    <a:ext uri="{9D8B030D-6E8A-4147-A177-3AD203B41FA5}">
                      <a16:colId xmlns:a16="http://schemas.microsoft.com/office/drawing/2014/main" val="3992942241"/>
                    </a:ext>
                  </a:extLst>
                </a:gridCol>
                <a:gridCol w="1674784">
                  <a:extLst>
                    <a:ext uri="{9D8B030D-6E8A-4147-A177-3AD203B41FA5}">
                      <a16:colId xmlns:a16="http://schemas.microsoft.com/office/drawing/2014/main" val="1078964449"/>
                    </a:ext>
                  </a:extLst>
                </a:gridCol>
              </a:tblGrid>
              <a:tr h="2453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</a:rPr>
                        <a:t>센서 종류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>
                          <a:effectLst/>
                        </a:rPr>
                        <a:t>연결 핀 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설명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2701768459"/>
                  </a:ext>
                </a:extLst>
              </a:tr>
              <a:tr h="239900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Servo motor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GND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아두이노의</a:t>
                      </a:r>
                      <a:r>
                        <a:rPr lang="en-US" sz="800" kern="100">
                          <a:effectLst/>
                        </a:rPr>
                        <a:t> GND</a:t>
                      </a:r>
                      <a:r>
                        <a:rPr lang="ko-KR" sz="800" kern="100">
                          <a:effectLst/>
                        </a:rPr>
                        <a:t>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666868756"/>
                  </a:ext>
                </a:extLst>
              </a:tr>
              <a:tr h="23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VCC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아두이노의</a:t>
                      </a:r>
                      <a:r>
                        <a:rPr lang="en-US" sz="800" kern="100">
                          <a:effectLst/>
                        </a:rPr>
                        <a:t> 5V</a:t>
                      </a:r>
                      <a:r>
                        <a:rPr lang="ko-KR" sz="800" kern="100">
                          <a:effectLst/>
                        </a:rPr>
                        <a:t>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492747155"/>
                  </a:ext>
                </a:extLst>
              </a:tr>
              <a:tr h="23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OUT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6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2518018707"/>
                  </a:ext>
                </a:extLst>
              </a:tr>
              <a:tr h="140696">
                <a:tc rowSpan="8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RFID-RC522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VCC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아두이노의</a:t>
                      </a:r>
                      <a:r>
                        <a:rPr lang="en-US" sz="800" kern="100">
                          <a:effectLst/>
                        </a:rPr>
                        <a:t> 3.3V</a:t>
                      </a:r>
                      <a:r>
                        <a:rPr lang="ko-KR" sz="800" kern="100">
                          <a:effectLst/>
                        </a:rPr>
                        <a:t>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3363506852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RST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49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036513134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GND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아두이노의</a:t>
                      </a:r>
                      <a:r>
                        <a:rPr lang="en-US" sz="800" kern="100">
                          <a:effectLst/>
                        </a:rPr>
                        <a:t> GND</a:t>
                      </a:r>
                      <a:r>
                        <a:rPr lang="ko-KR" sz="800" kern="100">
                          <a:effectLst/>
                        </a:rPr>
                        <a:t>에 연결 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03766129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IRQ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NOT USED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750004861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MISO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50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251482016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MOSI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51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231914013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SCK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52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003457336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SDA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53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706569673"/>
                  </a:ext>
                </a:extLst>
              </a:tr>
              <a:tr h="239900">
                <a:tc rowSpan="7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Keypad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 err="1">
                          <a:effectLst/>
                        </a:rPr>
                        <a:t>아두이노</a:t>
                      </a:r>
                      <a:r>
                        <a:rPr lang="en-US" sz="800" kern="100" dirty="0">
                          <a:effectLst/>
                        </a:rPr>
                        <a:t> 32</a:t>
                      </a:r>
                      <a:r>
                        <a:rPr lang="ko-KR" sz="800" kern="100" dirty="0">
                          <a:effectLst/>
                        </a:rPr>
                        <a:t>번 핀에 연결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323962"/>
                  </a:ext>
                </a:extLst>
              </a:tr>
              <a:tr h="23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 err="1">
                          <a:effectLst/>
                        </a:rPr>
                        <a:t>아두이노</a:t>
                      </a:r>
                      <a:r>
                        <a:rPr lang="en-US" sz="800" kern="100" dirty="0">
                          <a:effectLst/>
                        </a:rPr>
                        <a:t> 33</a:t>
                      </a:r>
                      <a:r>
                        <a:rPr lang="ko-KR" sz="800" kern="100" dirty="0">
                          <a:effectLst/>
                        </a:rPr>
                        <a:t>번 핀에 연결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977893"/>
                  </a:ext>
                </a:extLst>
              </a:tr>
              <a:tr h="23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34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903705"/>
                  </a:ext>
                </a:extLst>
              </a:tr>
              <a:tr h="23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 err="1">
                          <a:effectLst/>
                        </a:rPr>
                        <a:t>아두이노</a:t>
                      </a:r>
                      <a:r>
                        <a:rPr lang="en-US" sz="800" kern="100" dirty="0">
                          <a:effectLst/>
                        </a:rPr>
                        <a:t> 35</a:t>
                      </a:r>
                      <a:r>
                        <a:rPr lang="ko-KR" sz="800" kern="100" dirty="0">
                          <a:effectLst/>
                        </a:rPr>
                        <a:t>번 핀에 연결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696080"/>
                  </a:ext>
                </a:extLst>
              </a:tr>
              <a:tr h="2566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36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72857"/>
                  </a:ext>
                </a:extLst>
              </a:tr>
              <a:tr h="2408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 err="1">
                          <a:effectLst/>
                        </a:rPr>
                        <a:t>아두이노</a:t>
                      </a:r>
                      <a:r>
                        <a:rPr lang="en-US" sz="800" kern="100" dirty="0">
                          <a:effectLst/>
                        </a:rPr>
                        <a:t> 37</a:t>
                      </a:r>
                      <a:r>
                        <a:rPr lang="ko-KR" sz="800" kern="100" dirty="0">
                          <a:effectLst/>
                        </a:rPr>
                        <a:t>번 핀에 연결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083323"/>
                  </a:ext>
                </a:extLst>
              </a:tr>
              <a:tr h="2408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38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14253"/>
                  </a:ext>
                </a:extLst>
              </a:tr>
              <a:tr h="140696"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LCD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VCC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5V</a:t>
                      </a:r>
                      <a:r>
                        <a:rPr lang="ko-KR" sz="800" kern="100">
                          <a:effectLst/>
                        </a:rPr>
                        <a:t>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3297625360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GND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 err="1">
                          <a:effectLst/>
                        </a:rPr>
                        <a:t>아두이노</a:t>
                      </a:r>
                      <a:r>
                        <a:rPr lang="en-US" sz="800" kern="100" dirty="0">
                          <a:effectLst/>
                        </a:rPr>
                        <a:t> GND</a:t>
                      </a:r>
                      <a:r>
                        <a:rPr lang="ko-KR" sz="800" kern="100" dirty="0">
                          <a:effectLst/>
                        </a:rPr>
                        <a:t>에 연결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2455692065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SDA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>
                          <a:effectLst/>
                        </a:rPr>
                        <a:t>아두이노</a:t>
                      </a:r>
                      <a:r>
                        <a:rPr lang="en-US" sz="800" kern="100">
                          <a:effectLst/>
                        </a:rPr>
                        <a:t> 20</a:t>
                      </a:r>
                      <a:r>
                        <a:rPr lang="ko-KR" sz="800" kern="100">
                          <a:effectLst/>
                        </a:rPr>
                        <a:t>번 핀에 연결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1162012822"/>
                  </a:ext>
                </a:extLst>
              </a:tr>
              <a:tr h="140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SCL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kern="100" dirty="0" err="1">
                          <a:effectLst/>
                        </a:rPr>
                        <a:t>아두이노</a:t>
                      </a:r>
                      <a:r>
                        <a:rPr lang="en-US" sz="800" kern="100" dirty="0">
                          <a:effectLst/>
                        </a:rPr>
                        <a:t> 21</a:t>
                      </a:r>
                      <a:r>
                        <a:rPr lang="ko-KR" sz="800" kern="100" dirty="0">
                          <a:effectLst/>
                        </a:rPr>
                        <a:t>번 핀에 연결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227" marR="45227" marT="12290" marB="12290" anchor="ctr"/>
                </a:tc>
                <a:extLst>
                  <a:ext uri="{0D108BD9-81ED-4DB2-BD59-A6C34878D82A}">
                    <a16:rowId xmlns:a16="http://schemas.microsoft.com/office/drawing/2014/main" val="2149992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9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회로도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013F1C77-5277-44A4-AB00-E41897867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6" y="1680113"/>
            <a:ext cx="6908559" cy="44484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E67770-1FF2-49D0-91E2-14728BAFA761}"/>
              </a:ext>
            </a:extLst>
          </p:cNvPr>
          <p:cNvSpPr/>
          <p:nvPr/>
        </p:nvSpPr>
        <p:spPr>
          <a:xfrm>
            <a:off x="7376817" y="1306823"/>
            <a:ext cx="4225706" cy="1687286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컨테이너의 측면 및 뒷면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온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습도 측정 및 냉방장치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DHT11</a:t>
            </a:r>
            <a:r>
              <a:rPr lang="ko-KR" altLang="en-US" sz="1100" dirty="0">
                <a:solidFill>
                  <a:schemeClr val="tx1"/>
                </a:solidFill>
              </a:rPr>
              <a:t>센서를 통해 컨테이너의 현재 상태 측정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일정 온도 및 습도의 조건을 벗어난 경우 </a:t>
            </a:r>
            <a:r>
              <a:rPr lang="en-US" altLang="ko-KR" sz="1100" dirty="0">
                <a:solidFill>
                  <a:schemeClr val="tx1"/>
                </a:solidFill>
              </a:rPr>
              <a:t>MOSFET</a:t>
            </a:r>
            <a:r>
              <a:rPr lang="ko-KR" altLang="en-US" sz="1100" dirty="0">
                <a:solidFill>
                  <a:schemeClr val="tx1"/>
                </a:solidFill>
              </a:rPr>
              <a:t>을 통해 </a:t>
            </a:r>
            <a:r>
              <a:rPr lang="en-US" altLang="ko-KR" sz="1100" dirty="0">
                <a:solidFill>
                  <a:schemeClr val="tx1"/>
                </a:solidFill>
              </a:rPr>
              <a:t>PELTIER</a:t>
            </a:r>
            <a:r>
              <a:rPr lang="ko-KR" altLang="en-US" sz="1100" dirty="0">
                <a:solidFill>
                  <a:schemeClr val="tx1"/>
                </a:solidFill>
              </a:rPr>
              <a:t> 소자를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하여 냉방기능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사용 장비 </a:t>
            </a:r>
            <a:r>
              <a:rPr lang="en-US" altLang="ko-KR" sz="1100" dirty="0">
                <a:solidFill>
                  <a:schemeClr val="tx1"/>
                </a:solidFill>
              </a:rPr>
              <a:t>: PELTIER, MOSFET, DHT11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0FED01-91A1-46BA-B9CA-5A4BBFA82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980467"/>
              </p:ext>
            </p:extLst>
          </p:nvPr>
        </p:nvGraphicFramePr>
        <p:xfrm>
          <a:off x="7376818" y="3150847"/>
          <a:ext cx="4225706" cy="3547110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836102">
                  <a:extLst>
                    <a:ext uri="{9D8B030D-6E8A-4147-A177-3AD203B41FA5}">
                      <a16:colId xmlns:a16="http://schemas.microsoft.com/office/drawing/2014/main" val="1099139890"/>
                    </a:ext>
                  </a:extLst>
                </a:gridCol>
                <a:gridCol w="1694802">
                  <a:extLst>
                    <a:ext uri="{9D8B030D-6E8A-4147-A177-3AD203B41FA5}">
                      <a16:colId xmlns:a16="http://schemas.microsoft.com/office/drawing/2014/main" val="2362198657"/>
                    </a:ext>
                  </a:extLst>
                </a:gridCol>
                <a:gridCol w="1694802">
                  <a:extLst>
                    <a:ext uri="{9D8B030D-6E8A-4147-A177-3AD203B41FA5}">
                      <a16:colId xmlns:a16="http://schemas.microsoft.com/office/drawing/2014/main" val="3207615580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센서 종류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연결 핀 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설명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533452871"/>
                  </a:ext>
                </a:extLst>
              </a:tr>
              <a:tr h="294005">
                <a:tc rowSpan="7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Mosfet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GND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아두이노의</a:t>
                      </a:r>
                      <a:r>
                        <a:rPr lang="en-US" sz="900" kern="100">
                          <a:effectLst/>
                        </a:rPr>
                        <a:t> GND</a:t>
                      </a:r>
                      <a:r>
                        <a:rPr lang="ko-KR" sz="900" kern="100">
                          <a:effectLst/>
                        </a:rPr>
                        <a:t>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12527380"/>
                  </a:ext>
                </a:extLst>
              </a:tr>
              <a:tr h="29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VCC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아두이노의</a:t>
                      </a:r>
                      <a:r>
                        <a:rPr lang="en-US" sz="900" kern="100">
                          <a:effectLst/>
                        </a:rPr>
                        <a:t> 5V</a:t>
                      </a:r>
                      <a:r>
                        <a:rPr lang="ko-KR" sz="900" kern="100">
                          <a:effectLst/>
                        </a:rPr>
                        <a:t>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1806511009"/>
                  </a:ext>
                </a:extLst>
              </a:tr>
              <a:tr h="29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OUT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</a:t>
                      </a:r>
                      <a:r>
                        <a:rPr lang="en-US" sz="900" kern="100">
                          <a:effectLst/>
                        </a:rPr>
                        <a:t> 9</a:t>
                      </a:r>
                      <a:r>
                        <a:rPr lang="ko-KR" sz="900" kern="100">
                          <a:effectLst/>
                        </a:rPr>
                        <a:t>번 핀에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216100718"/>
                  </a:ext>
                </a:extLst>
              </a:tr>
              <a:tr h="29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V+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펠티어와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958115992"/>
                  </a:ext>
                </a:extLst>
              </a:tr>
              <a:tr h="29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V-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펠티어와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956110781"/>
                  </a:ext>
                </a:extLst>
              </a:tr>
              <a:tr h="29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VIN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배터리의</a:t>
                      </a:r>
                      <a:r>
                        <a:rPr lang="en-US" sz="900" kern="100">
                          <a:effectLst/>
                        </a:rPr>
                        <a:t> +</a:t>
                      </a:r>
                      <a:r>
                        <a:rPr lang="ko-KR" sz="900" kern="100">
                          <a:effectLst/>
                        </a:rPr>
                        <a:t>단자에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978034421"/>
                  </a:ext>
                </a:extLst>
              </a:tr>
              <a:tr h="2940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GND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배터리의 –단자에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043245306"/>
                  </a:ext>
                </a:extLst>
              </a:tr>
              <a:tr h="292735"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펠티어 소자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V+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MOSFET</a:t>
                      </a:r>
                      <a:r>
                        <a:rPr lang="ko-KR" sz="900" kern="100" dirty="0">
                          <a:effectLst/>
                        </a:rPr>
                        <a:t>의</a:t>
                      </a:r>
                      <a:r>
                        <a:rPr lang="en-US" sz="900" kern="100" dirty="0">
                          <a:effectLst/>
                        </a:rPr>
                        <a:t> V+</a:t>
                      </a:r>
                      <a:r>
                        <a:rPr lang="ko-KR" sz="900" kern="100" dirty="0">
                          <a:effectLst/>
                        </a:rPr>
                        <a:t>단자에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06012320"/>
                  </a:ext>
                </a:extLst>
              </a:tr>
              <a:tr h="293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V-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MOSFET</a:t>
                      </a:r>
                      <a:r>
                        <a:rPr lang="ko-KR" sz="900" kern="100" dirty="0">
                          <a:effectLst/>
                        </a:rPr>
                        <a:t>의</a:t>
                      </a:r>
                      <a:r>
                        <a:rPr lang="en-US" sz="900" kern="100" dirty="0">
                          <a:effectLst/>
                        </a:rPr>
                        <a:t> V-</a:t>
                      </a:r>
                      <a:r>
                        <a:rPr lang="ko-KR" sz="900" kern="100" dirty="0">
                          <a:effectLst/>
                        </a:rPr>
                        <a:t>단자에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4172992"/>
                  </a:ext>
                </a:extLst>
              </a:tr>
              <a:tr h="200660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PHT11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VCC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아두이노의</a:t>
                      </a:r>
                      <a:r>
                        <a:rPr lang="en-US" sz="900" kern="100" dirty="0">
                          <a:effectLst/>
                        </a:rPr>
                        <a:t> 5V</a:t>
                      </a:r>
                      <a:r>
                        <a:rPr lang="ko-KR" sz="900" kern="100" dirty="0">
                          <a:effectLst/>
                        </a:rPr>
                        <a:t>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4287545854"/>
                  </a:ext>
                </a:extLst>
              </a:tr>
              <a:tr h="20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DATA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</a:t>
                      </a:r>
                      <a:r>
                        <a:rPr lang="en-US" sz="900" kern="100" dirty="0">
                          <a:effectLst/>
                        </a:rPr>
                        <a:t> A8</a:t>
                      </a:r>
                      <a:r>
                        <a:rPr lang="ko-KR" sz="900" kern="100" dirty="0">
                          <a:effectLst/>
                        </a:rPr>
                        <a:t>번 핀에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736213409"/>
                  </a:ext>
                </a:extLst>
              </a:tr>
              <a:tr h="200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GND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아두이노의</a:t>
                      </a:r>
                      <a:r>
                        <a:rPr lang="en-US" sz="900" kern="100" dirty="0">
                          <a:effectLst/>
                        </a:rPr>
                        <a:t> GND</a:t>
                      </a:r>
                      <a:r>
                        <a:rPr lang="ko-KR" sz="900" kern="100" dirty="0">
                          <a:effectLst/>
                        </a:rPr>
                        <a:t>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416327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69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막힌 원호 39">
            <a:extLst>
              <a:ext uri="{FF2B5EF4-FFF2-40B4-BE49-F238E27FC236}">
                <a16:creationId xmlns:a16="http://schemas.microsoft.com/office/drawing/2014/main" id="{BD1CCBF3-39CE-4864-B088-A1DFE256390A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0BD230-D4D2-40EC-8D49-0287D11E7F9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970AA2C-0AB9-4BCC-BFFB-0752F3301923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제목 12">
            <a:extLst>
              <a:ext uri="{FF2B5EF4-FFF2-40B4-BE49-F238E27FC236}">
                <a16:creationId xmlns:a16="http://schemas.microsoft.com/office/drawing/2014/main" id="{EFD428E6-96EF-4C03-9CBA-57EEB449C365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01399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1.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시스템 구성도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id="{71CB18AC-9C96-4CF4-B7A8-6E3D2895F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58" y="1297359"/>
            <a:ext cx="5008954" cy="5140336"/>
          </a:xfrm>
          <a:prstGeom prst="roundRect">
            <a:avLst>
              <a:gd name="adj" fmla="val 3028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7163" lvl="1" indent="-157163" defTabSz="1330325" eaLnBrk="0" latinLnBrk="0" hangingPunct="0">
              <a:lnSpc>
                <a:spcPct val="110000"/>
              </a:lnSpc>
              <a:buClr>
                <a:prstClr val="black"/>
              </a:buClr>
              <a:buSzPct val="75000"/>
              <a:buBlip>
                <a:blip r:embed="rId2"/>
              </a:buBlip>
              <a:tabLst>
                <a:tab pos="1438275" algn="l"/>
              </a:tabLst>
              <a:defRPr/>
            </a:pPr>
            <a:endParaRPr lang="ko-KR" altLang="en-US" sz="1200" kern="0" spc="-110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sym typeface="Wingdings" pitchFamily="2" charset="2"/>
            </a:endParaRPr>
          </a:p>
        </p:txBody>
      </p:sp>
      <p:sp>
        <p:nvSpPr>
          <p:cNvPr id="14" name="모서리가 둥근 직사각형 199">
            <a:extLst>
              <a:ext uri="{FF2B5EF4-FFF2-40B4-BE49-F238E27FC236}">
                <a16:creationId xmlns:a16="http://schemas.microsoft.com/office/drawing/2014/main" id="{C905EAF3-5499-49A7-A42F-F941AA6252AE}"/>
              </a:ext>
            </a:extLst>
          </p:cNvPr>
          <p:cNvSpPr/>
          <p:nvPr/>
        </p:nvSpPr>
        <p:spPr bwMode="auto">
          <a:xfrm>
            <a:off x="6599649" y="1290624"/>
            <a:ext cx="4000529" cy="5147077"/>
          </a:xfrm>
          <a:prstGeom prst="roundRect">
            <a:avLst>
              <a:gd name="adj" fmla="val 1606"/>
            </a:avLst>
          </a:prstGeom>
          <a:noFill/>
          <a:ln w="12700" cap="flat" cmpd="sng" algn="ctr">
            <a:solidFill>
              <a:sysClr val="window" lastClr="FFFFFF">
                <a:lumMod val="50000"/>
                <a:alpha val="85000"/>
              </a:sysClr>
            </a:solidFill>
            <a:prstDash val="solid"/>
          </a:ln>
          <a:effectLst/>
        </p:spPr>
        <p:txBody>
          <a:bodyPr lIns="72000" tIns="72000" rIns="72000" bIns="72000" anchor="t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latinLnBrk="0">
              <a:buFontTx/>
              <a:buChar char="-"/>
            </a:pPr>
            <a:endParaRPr lang="en-US" altLang="ko-KR" sz="1200" dirty="0"/>
          </a:p>
          <a:p>
            <a:pPr marL="265113" indent="-265113" latinLnBrk="0">
              <a:buFontTx/>
              <a:buChar char="-"/>
            </a:pPr>
            <a:endParaRPr lang="en-US" altLang="ko-KR" sz="1200" dirty="0"/>
          </a:p>
          <a:p>
            <a:pPr marL="265113" indent="-265113" latinLnBrk="0">
              <a:buFontTx/>
              <a:buChar char="-"/>
            </a:pPr>
            <a:endParaRPr lang="en-US" altLang="ko-KR" sz="1200" dirty="0"/>
          </a:p>
          <a:p>
            <a:pPr marL="265113" indent="-265113" latinLnBrk="0">
              <a:buFontTx/>
              <a:buChar char="-"/>
            </a:pPr>
            <a:endParaRPr lang="en-US" altLang="ko-KR" sz="1200" dirty="0"/>
          </a:p>
          <a:p>
            <a:pPr marL="265113" indent="-265113" latinLnBrk="0">
              <a:buFontTx/>
              <a:buChar char="-"/>
            </a:pPr>
            <a:r>
              <a:rPr lang="ko-KR" altLang="en-US" sz="1200" dirty="0"/>
              <a:t>스마트컨테이너는 </a:t>
            </a:r>
            <a:r>
              <a:rPr lang="en-US" altLang="ko-KR" sz="1200" dirty="0"/>
              <a:t>Web</a:t>
            </a:r>
            <a:r>
              <a:rPr lang="ko-KR" altLang="en-US" sz="1200" dirty="0"/>
              <a:t>과의 </a:t>
            </a:r>
            <a:r>
              <a:rPr lang="en-US" altLang="ko-KR" sz="1200" dirty="0" err="1"/>
              <a:t>wifi</a:t>
            </a:r>
            <a:r>
              <a:rPr lang="en-US" altLang="ko-KR" sz="1200" dirty="0"/>
              <a:t> </a:t>
            </a:r>
            <a:r>
              <a:rPr lang="ko-KR" altLang="en-US" sz="1200" dirty="0"/>
              <a:t>통신</a:t>
            </a:r>
            <a:r>
              <a:rPr lang="en-US" altLang="ko-KR" sz="1200" dirty="0"/>
              <a:t>, machine</a:t>
            </a:r>
            <a:r>
              <a:rPr lang="ko-KR" altLang="en-US" sz="1200" dirty="0"/>
              <a:t>으로 구성되어 있다</a:t>
            </a:r>
            <a:r>
              <a:rPr lang="en-US" altLang="ko-KR" sz="1200" dirty="0"/>
              <a:t>. </a:t>
            </a:r>
          </a:p>
          <a:p>
            <a:pPr marL="265113" indent="-265113" latinLnBrk="0">
              <a:buFontTx/>
              <a:buChar char="-"/>
            </a:pPr>
            <a:endParaRPr lang="en-US" altLang="ko-KR" sz="1200" dirty="0"/>
          </a:p>
          <a:p>
            <a:pPr marL="265113" indent="-265113" latinLnBrk="0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각종 센서들을 통해 값을 읽어오고</a:t>
            </a:r>
            <a:r>
              <a:rPr lang="en-US" altLang="ko-KR" sz="1200" dirty="0"/>
              <a:t>, </a:t>
            </a:r>
            <a:r>
              <a:rPr lang="ko-KR" altLang="en-US" sz="1200" dirty="0"/>
              <a:t>웹에서 컨테이너의 상태를 확인할 수 있다</a:t>
            </a:r>
            <a:r>
              <a:rPr lang="en-US" altLang="ko-KR" sz="1200" dirty="0"/>
              <a:t>.  </a:t>
            </a:r>
          </a:p>
          <a:p>
            <a:pPr marL="265113" indent="-265113" latinLnBrk="0">
              <a:buFontTx/>
              <a:buChar char="-"/>
            </a:pPr>
            <a:endParaRPr lang="en-US" altLang="ko-KR" sz="1200" dirty="0"/>
          </a:p>
          <a:p>
            <a:pPr marL="265113" indent="-265113" latinLnBrk="0">
              <a:buFontTx/>
              <a:buChar char="-"/>
            </a:pPr>
            <a:r>
              <a:rPr lang="en-US" altLang="ko-KR" sz="1200" dirty="0"/>
              <a:t> GPS</a:t>
            </a:r>
            <a:r>
              <a:rPr lang="ko-KR" altLang="en-US" sz="1200" dirty="0"/>
              <a:t>센서를 통해 컨테이너의 현재 위치를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4981A757-1FCA-4C57-86C1-B153B1B88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39" y="2429781"/>
            <a:ext cx="4844961" cy="313086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0C7132B-D9D0-4CB2-B4EC-8735F725B794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5" name="Picture 6">
            <a:extLst>
              <a:ext uri="{FF2B5EF4-FFF2-40B4-BE49-F238E27FC236}">
                <a16:creationId xmlns:a16="http://schemas.microsoft.com/office/drawing/2014/main" id="{713239CF-3428-4CC9-9D99-8D960440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2E223A2-3E8C-4ABE-8934-D3F01353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99">
            <a:extLst>
              <a:ext uri="{FF2B5EF4-FFF2-40B4-BE49-F238E27FC236}">
                <a16:creationId xmlns:a16="http://schemas.microsoft.com/office/drawing/2014/main" id="{9957DACE-5B14-45F8-B2B3-A9C7518F8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505" y="1290624"/>
            <a:ext cx="5032806" cy="29160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1400" kern="0" spc="-100" dirty="0">
                <a:solidFill>
                  <a:sysClr val="windowText" lastClr="000000"/>
                </a:solidFill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시스템 구성도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18" name="AutoShape 99">
            <a:extLst>
              <a:ext uri="{FF2B5EF4-FFF2-40B4-BE49-F238E27FC236}">
                <a16:creationId xmlns:a16="http://schemas.microsoft.com/office/drawing/2014/main" id="{96BC1094-AB95-45CA-92BB-B425B64E5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795" y="1282673"/>
            <a:ext cx="4000529" cy="291600"/>
          </a:xfrm>
          <a:prstGeom prst="roundRect">
            <a:avLst>
              <a:gd name="adj" fmla="val 21814"/>
            </a:avLst>
          </a:prstGeom>
          <a:solidFill>
            <a:srgbClr val="DEEBF7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1400" kern="0" spc="-100" dirty="0">
                <a:solidFill>
                  <a:sysClr val="windowText" lastClr="000000"/>
                </a:solidFill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설명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3495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회로도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하늘이(가) 표시된 사진&#10;&#10;자동 생성된 설명">
            <a:extLst>
              <a:ext uri="{FF2B5EF4-FFF2-40B4-BE49-F238E27FC236}">
                <a16:creationId xmlns:a16="http://schemas.microsoft.com/office/drawing/2014/main" id="{1A4FB97D-1E75-4598-AFC0-2A2679000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5" y="1680113"/>
            <a:ext cx="6946659" cy="443229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299C74C-98DA-4B4E-B3C8-D7D001895A42}"/>
              </a:ext>
            </a:extLst>
          </p:cNvPr>
          <p:cNvSpPr/>
          <p:nvPr/>
        </p:nvSpPr>
        <p:spPr>
          <a:xfrm>
            <a:off x="7376817" y="1306823"/>
            <a:ext cx="4246495" cy="1687286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컨테이너의 상단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인체 모션 감지를 통한 </a:t>
            </a:r>
            <a:r>
              <a:rPr lang="en-US" altLang="ko-KR" sz="1100" dirty="0">
                <a:solidFill>
                  <a:schemeClr val="tx1"/>
                </a:solidFill>
              </a:rPr>
              <a:t>LED CONTROL</a:t>
            </a:r>
            <a:r>
              <a:rPr lang="ko-KR" altLang="en-US" sz="1100" dirty="0">
                <a:solidFill>
                  <a:schemeClr val="tx1"/>
                </a:solidFill>
              </a:rPr>
              <a:t> 및 컨테이너의 위치 감지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PIR</a:t>
            </a:r>
            <a:r>
              <a:rPr lang="ko-KR" altLang="en-US" sz="1100" dirty="0">
                <a:solidFill>
                  <a:schemeClr val="tx1"/>
                </a:solidFill>
              </a:rPr>
              <a:t>센서를 통해 인체의 모션 감지 후 </a:t>
            </a:r>
            <a:r>
              <a:rPr lang="en-US" altLang="ko-KR" sz="1100" dirty="0">
                <a:solidFill>
                  <a:schemeClr val="tx1"/>
                </a:solidFill>
              </a:rPr>
              <a:t>LED ON/OFF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GPS</a:t>
            </a:r>
            <a:r>
              <a:rPr lang="ko-KR" altLang="en-US" sz="1100" dirty="0">
                <a:solidFill>
                  <a:schemeClr val="tx1"/>
                </a:solidFill>
              </a:rPr>
              <a:t>센서를 통해 컨테이너의 현재 위치 파악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사용 장비 </a:t>
            </a:r>
            <a:r>
              <a:rPr lang="en-US" altLang="ko-KR" sz="1100" dirty="0">
                <a:solidFill>
                  <a:schemeClr val="tx1"/>
                </a:solidFill>
              </a:rPr>
              <a:t>: NEO-6M, PIR SENSOR, LED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F847DBB-0C3B-40D6-A1BD-E4D26C4FF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968887"/>
              </p:ext>
            </p:extLst>
          </p:nvPr>
        </p:nvGraphicFramePr>
        <p:xfrm>
          <a:off x="7376818" y="3166813"/>
          <a:ext cx="4225706" cy="2926525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836102">
                  <a:extLst>
                    <a:ext uri="{9D8B030D-6E8A-4147-A177-3AD203B41FA5}">
                      <a16:colId xmlns:a16="http://schemas.microsoft.com/office/drawing/2014/main" val="2460731793"/>
                    </a:ext>
                  </a:extLst>
                </a:gridCol>
                <a:gridCol w="1694802">
                  <a:extLst>
                    <a:ext uri="{9D8B030D-6E8A-4147-A177-3AD203B41FA5}">
                      <a16:colId xmlns:a16="http://schemas.microsoft.com/office/drawing/2014/main" val="726426115"/>
                    </a:ext>
                  </a:extLst>
                </a:gridCol>
                <a:gridCol w="1694802">
                  <a:extLst>
                    <a:ext uri="{9D8B030D-6E8A-4147-A177-3AD203B41FA5}">
                      <a16:colId xmlns:a16="http://schemas.microsoft.com/office/drawing/2014/main" val="65856873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>
                          <a:effectLst/>
                        </a:rPr>
                        <a:t>센서 종류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연결 핀 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설명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693628399"/>
                  </a:ext>
                </a:extLst>
              </a:tr>
              <a:tr h="289560">
                <a:tc rowSpan="4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GPS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GND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아두이노의</a:t>
                      </a:r>
                      <a:r>
                        <a:rPr lang="en-US" sz="900" kern="100">
                          <a:effectLst/>
                        </a:rPr>
                        <a:t> GND</a:t>
                      </a:r>
                      <a:r>
                        <a:rPr lang="ko-KR" sz="900" kern="100">
                          <a:effectLst/>
                        </a:rPr>
                        <a:t>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880907591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VCC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아두이노의</a:t>
                      </a:r>
                      <a:r>
                        <a:rPr lang="en-US" sz="900" kern="100">
                          <a:effectLst/>
                        </a:rPr>
                        <a:t> 5V</a:t>
                      </a:r>
                      <a:r>
                        <a:rPr lang="ko-KR" sz="900" kern="100">
                          <a:effectLst/>
                        </a:rPr>
                        <a:t>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1608871795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RX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</a:t>
                      </a:r>
                      <a:r>
                        <a:rPr lang="en-US" sz="900" kern="100">
                          <a:effectLst/>
                        </a:rPr>
                        <a:t> 15 </a:t>
                      </a:r>
                      <a:r>
                        <a:rPr lang="ko-KR" sz="900" kern="100">
                          <a:effectLst/>
                        </a:rPr>
                        <a:t>핀에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1066627924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TX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</a:t>
                      </a:r>
                      <a:r>
                        <a:rPr lang="en-US" sz="900" kern="100">
                          <a:effectLst/>
                        </a:rPr>
                        <a:t> 14 </a:t>
                      </a:r>
                      <a:r>
                        <a:rPr lang="ko-KR" sz="900" kern="100">
                          <a:effectLst/>
                        </a:rPr>
                        <a:t>핀에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912217103"/>
                  </a:ext>
                </a:extLst>
              </a:tr>
              <a:tr h="289560">
                <a:tc rowSpan="3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PIR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 dirty="0">
                          <a:effectLst/>
                        </a:rPr>
                        <a:t>VCC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>
                          <a:effectLst/>
                        </a:rPr>
                        <a:t>아두이노</a:t>
                      </a:r>
                      <a:r>
                        <a:rPr lang="en-US" sz="900" kern="100">
                          <a:effectLst/>
                        </a:rPr>
                        <a:t> 5V</a:t>
                      </a:r>
                      <a:r>
                        <a:rPr lang="ko-KR" sz="900" kern="100">
                          <a:effectLst/>
                        </a:rPr>
                        <a:t>에 연결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403945650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GND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</a:t>
                      </a:r>
                      <a:r>
                        <a:rPr lang="en-US" sz="900" kern="100" dirty="0">
                          <a:effectLst/>
                        </a:rPr>
                        <a:t> GND</a:t>
                      </a:r>
                      <a:r>
                        <a:rPr lang="ko-KR" sz="900" kern="100" dirty="0">
                          <a:effectLst/>
                        </a:rPr>
                        <a:t>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387618619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OUT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</a:t>
                      </a:r>
                      <a:r>
                        <a:rPr lang="en-US" sz="900" kern="100" dirty="0">
                          <a:effectLst/>
                        </a:rPr>
                        <a:t> 19</a:t>
                      </a:r>
                      <a:r>
                        <a:rPr lang="ko-KR" sz="900" kern="100" dirty="0">
                          <a:effectLst/>
                        </a:rPr>
                        <a:t>번 핀에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3449329497"/>
                  </a:ext>
                </a:extLst>
              </a:tr>
              <a:tr h="289560">
                <a:tc row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LED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GND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</a:t>
                      </a:r>
                      <a:r>
                        <a:rPr lang="en-US" sz="900" kern="100" dirty="0">
                          <a:effectLst/>
                        </a:rPr>
                        <a:t> GND</a:t>
                      </a:r>
                      <a:r>
                        <a:rPr lang="ko-KR" sz="900" kern="100" dirty="0">
                          <a:effectLst/>
                        </a:rPr>
                        <a:t>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4283885646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900" kern="100">
                          <a:effectLst/>
                        </a:rPr>
                        <a:t>VCC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아두이노</a:t>
                      </a:r>
                      <a:r>
                        <a:rPr lang="en-US" sz="900" kern="100" dirty="0">
                          <a:effectLst/>
                        </a:rPr>
                        <a:t> 27, 28, 29, 30</a:t>
                      </a:r>
                      <a:r>
                        <a:rPr lang="ko-KR" sz="900" kern="100" dirty="0">
                          <a:effectLst/>
                        </a:rPr>
                        <a:t>번 핀에 연결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420" marR="58420" marT="15875" marB="15875" anchor="ctr"/>
                </a:tc>
                <a:extLst>
                  <a:ext uri="{0D108BD9-81ED-4DB2-BD59-A6C34878D82A}">
                    <a16:rowId xmlns:a16="http://schemas.microsoft.com/office/drawing/2014/main" val="2237071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32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53BA5810-A3D8-451A-B896-D1FFFD0F8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01808"/>
              </p:ext>
            </p:extLst>
          </p:nvPr>
        </p:nvGraphicFramePr>
        <p:xfrm>
          <a:off x="359016" y="1306823"/>
          <a:ext cx="11464574" cy="474941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542858">
                  <a:extLst>
                    <a:ext uri="{9D8B030D-6E8A-4147-A177-3AD203B41FA5}">
                      <a16:colId xmlns:a16="http://schemas.microsoft.com/office/drawing/2014/main" val="726908952"/>
                    </a:ext>
                  </a:extLst>
                </a:gridCol>
                <a:gridCol w="498164">
                  <a:extLst>
                    <a:ext uri="{9D8B030D-6E8A-4147-A177-3AD203B41FA5}">
                      <a16:colId xmlns:a16="http://schemas.microsoft.com/office/drawing/2014/main" val="3104831227"/>
                    </a:ext>
                  </a:extLst>
                </a:gridCol>
                <a:gridCol w="972221">
                  <a:extLst>
                    <a:ext uri="{9D8B030D-6E8A-4147-A177-3AD203B41FA5}">
                      <a16:colId xmlns:a16="http://schemas.microsoft.com/office/drawing/2014/main" val="3766464221"/>
                    </a:ext>
                  </a:extLst>
                </a:gridCol>
                <a:gridCol w="4451331">
                  <a:extLst>
                    <a:ext uri="{9D8B030D-6E8A-4147-A177-3AD203B41FA5}">
                      <a16:colId xmlns:a16="http://schemas.microsoft.com/office/drawing/2014/main" val="4181527777"/>
                    </a:ext>
                  </a:extLst>
                </a:gridCol>
              </a:tblGrid>
              <a:tr h="529928">
                <a:tc rowSpan="1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640835"/>
                  </a:ext>
                </a:extLst>
              </a:tr>
              <a:tr h="2295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/>
                        <a:t>메인장치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/>
                        <a:t>Arduino mega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Sensor </a:t>
                      </a:r>
                      <a:r>
                        <a:rPr lang="ko-KR" altLang="en-US" sz="1050" dirty="0"/>
                        <a:t>및 다른 </a:t>
                      </a:r>
                      <a:r>
                        <a:rPr lang="en-US" altLang="ko-KR" sz="1050" dirty="0"/>
                        <a:t>Device</a:t>
                      </a:r>
                      <a:r>
                        <a:rPr lang="ko-KR" altLang="en-US" sz="1050" dirty="0"/>
                        <a:t>를 </a:t>
                      </a:r>
                      <a:r>
                        <a:rPr lang="en-US" altLang="ko-KR" sz="1050" dirty="0"/>
                        <a:t>Arduino Mega</a:t>
                      </a:r>
                      <a:r>
                        <a:rPr lang="ko-KR" altLang="en-US" sz="1050" dirty="0"/>
                        <a:t>에 연결하여 </a:t>
                      </a:r>
                      <a:r>
                        <a:rPr lang="en-US" altLang="ko-KR" sz="1050" dirty="0"/>
                        <a:t>H/W </a:t>
                      </a:r>
                      <a:r>
                        <a:rPr lang="ko-KR" altLang="en-US" sz="1050" dirty="0"/>
                        <a:t>구축에 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9633400"/>
                  </a:ext>
                </a:extLst>
              </a:tr>
              <a:tr h="2295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/>
                        <a:t>WIFI Shield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b="0" dirty="0"/>
                        <a:t>Data</a:t>
                      </a:r>
                      <a:r>
                        <a:rPr lang="ko-KR" altLang="en-US" sz="1050" b="0" dirty="0"/>
                        <a:t>를 </a:t>
                      </a:r>
                      <a:r>
                        <a:rPr lang="en-US" altLang="ko-KR" sz="1050" b="0" dirty="0"/>
                        <a:t>Server</a:t>
                      </a:r>
                      <a:r>
                        <a:rPr lang="ko-KR" altLang="en-US" sz="1050" b="0" dirty="0"/>
                        <a:t>로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162884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/>
                        <a:t>주변장치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Servo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DOOR LOCK/UNLOCK </a:t>
                      </a:r>
                      <a:r>
                        <a:rPr lang="ko-KR" altLang="en-US" sz="1050" b="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268036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KEYPAD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컨테이너의 보안장치에서의 </a:t>
                      </a:r>
                      <a:r>
                        <a:rPr lang="ko-KR" altLang="en-US" sz="1050" b="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입력부</a:t>
                      </a:r>
                      <a:endParaRPr lang="ko-KR" altLang="en-US" sz="1050" b="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1696408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RFID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ko-KR" altLang="en-US" sz="1050" b="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1778164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DHT11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컨테이너 내부의 온</a:t>
                      </a:r>
                      <a:r>
                        <a:rPr lang="en-US" altLang="ko-KR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b="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습도 측정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7190763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 err="1"/>
                        <a:t>Mosfet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Peltier</a:t>
                      </a:r>
                      <a:r>
                        <a:rPr lang="ko-KR" altLang="en-US" sz="1050" b="0" dirty="0"/>
                        <a:t>의 전원 </a:t>
                      </a:r>
                      <a:r>
                        <a:rPr lang="en-US" altLang="ko-KR" sz="1050" b="0" dirty="0"/>
                        <a:t>ON/OFF</a:t>
                      </a:r>
                      <a:endParaRPr lang="ko-KR" alt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976718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Peltier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/>
                        <a:t>컨테이너 내부의 냉방 장치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199134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GPS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/>
                        <a:t>컨테이너의 위치 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090127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PIR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/>
                        <a:t>컨테이너 내부의 인체 모션 감지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283871"/>
                  </a:ext>
                </a:extLst>
              </a:tr>
              <a:tr h="4129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50" b="0" dirty="0"/>
                        <a:t>LED</a:t>
                      </a:r>
                      <a:endParaRPr lang="ko-KR" alt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dirty="0"/>
                        <a:t>모션이 감지 될 경우 컨테이너 내부의 빛 조절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067696"/>
                  </a:ext>
                </a:extLst>
              </a:tr>
            </a:tbl>
          </a:graphicData>
        </a:graphic>
      </p:graphicFrame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7" y="706871"/>
            <a:ext cx="2781103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주변 장치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2452A0C-03F5-4346-9E20-3E0A8436425C}"/>
              </a:ext>
            </a:extLst>
          </p:cNvPr>
          <p:cNvGrpSpPr/>
          <p:nvPr/>
        </p:nvGrpSpPr>
        <p:grpSpPr>
          <a:xfrm>
            <a:off x="295407" y="2360397"/>
            <a:ext cx="5445436" cy="3190779"/>
            <a:chOff x="1324184" y="2121858"/>
            <a:chExt cx="5978984" cy="2799246"/>
          </a:xfrm>
        </p:grpSpPr>
        <p:pic>
          <p:nvPicPr>
            <p:cNvPr id="6" name="그림 5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AF65C43A-0B6E-4B5D-9C54-E27DAC1AD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316" y="4174298"/>
              <a:ext cx="817877" cy="746806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C0C9318-8591-48A1-B05C-BF74E3D1F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06" r="50000" b="38935"/>
            <a:stretch/>
          </p:blipFill>
          <p:spPr>
            <a:xfrm>
              <a:off x="6515475" y="2146795"/>
              <a:ext cx="787693" cy="68898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2349785-2A7E-4B61-95C9-619FC4511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050" y="2880655"/>
              <a:ext cx="657775" cy="643780"/>
            </a:xfrm>
            <a:prstGeom prst="rect">
              <a:avLst/>
            </a:prstGeom>
          </p:spPr>
        </p:pic>
        <p:pic>
          <p:nvPicPr>
            <p:cNvPr id="10" name="그림 9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02FE4B04-A97D-4A2E-B528-BA0B13FE2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3667">
                          <a14:foregroundMark x1="12000" y1="36333" x2="10000" y2="41667"/>
                          <a14:foregroundMark x1="12000" y1="66667" x2="10000" y2="63333"/>
                          <a14:foregroundMark x1="89667" y1="30333" x2="93667" y2="47000"/>
                          <a14:foregroundMark x1="93667" y1="47000" x2="92667" y2="5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16951" y="2020981"/>
              <a:ext cx="2132888" cy="2334642"/>
            </a:xfrm>
            <a:prstGeom prst="rect">
              <a:avLst/>
            </a:prstGeom>
          </p:spPr>
        </p:pic>
        <p:pic>
          <p:nvPicPr>
            <p:cNvPr id="22" name="그림 21" descr="전자기기, 하늘, 검은색, 계산기이(가) 표시된 사진&#10;&#10;자동 생성된 설명">
              <a:extLst>
                <a:ext uri="{FF2B5EF4-FFF2-40B4-BE49-F238E27FC236}">
                  <a16:creationId xmlns:a16="http://schemas.microsoft.com/office/drawing/2014/main" id="{2E843E25-4ACF-4325-A3CC-07020100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8000" y1="16667" x2="38333" y2="23667"/>
                          <a14:foregroundMark x1="38333" y1="23667" x2="35333" y2="44333"/>
                          <a14:foregroundMark x1="35333" y1="44333" x2="47667" y2="56667"/>
                          <a14:foregroundMark x1="47667" y1="56667" x2="65333" y2="51667"/>
                          <a14:foregroundMark x1="65333" y1="51667" x2="63333" y2="34333"/>
                          <a14:foregroundMark x1="63333" y1="34333" x2="63000" y2="34333"/>
                          <a14:foregroundMark x1="41333" y1="17667" x2="56333" y2="59333"/>
                          <a14:foregroundMark x1="56333" y1="59333" x2="57000" y2="60333"/>
                          <a14:foregroundMark x1="57667" y1="23667" x2="69333" y2="53667"/>
                          <a14:foregroundMark x1="60667" y1="22667" x2="73667" y2="47667"/>
                          <a14:foregroundMark x1="75667" y1="52000" x2="67000" y2="56667"/>
                          <a14:foregroundMark x1="28667" y1="34333" x2="39333" y2="67333"/>
                          <a14:foregroundMark x1="42000" y1="61000" x2="38667" y2="6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184" y="2934239"/>
              <a:ext cx="657775" cy="643780"/>
            </a:xfrm>
            <a:prstGeom prst="rect">
              <a:avLst/>
            </a:prstGeom>
          </p:spPr>
        </p:pic>
        <p:pic>
          <p:nvPicPr>
            <p:cNvPr id="24" name="그림 23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0B39F502-2A01-4F4A-85F6-6E8E08BA8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143" y="2242694"/>
              <a:ext cx="628481" cy="46133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98C0790-B0F6-458B-825C-2D363158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612" y="2842689"/>
              <a:ext cx="657775" cy="64378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99A4B74-E544-4B1D-AD96-3818167E5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7333" r="93000">
                          <a14:foregroundMark x1="10333" y1="42000" x2="20333" y2="49667"/>
                          <a14:foregroundMark x1="14667" y1="38333" x2="23333" y2="45333"/>
                          <a14:foregroundMark x1="18667" y1="36333" x2="31000" y2="43667"/>
                          <a14:foregroundMark x1="12667" y1="38667" x2="21333" y2="45333"/>
                          <a14:foregroundMark x1="10000" y1="41667" x2="20333" y2="49333"/>
                          <a14:foregroundMark x1="12000" y1="59333" x2="11333" y2="66000"/>
                          <a14:foregroundMark x1="90667" y1="49667" x2="93333" y2="49333"/>
                          <a14:foregroundMark x1="14667" y1="60333" x2="7667" y2="63667"/>
                          <a14:foregroundMark x1="17000" y1="52000" x2="7333" y2="37667"/>
                          <a14:foregroundMark x1="7333" y1="37667" x2="24333" y2="37000"/>
                          <a14:foregroundMark x1="24333" y1="37000" x2="33667" y2="4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259" y="2144562"/>
              <a:ext cx="706245" cy="69122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8733A2B-D561-48CE-BD82-3C5CDB999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959" y="3562702"/>
              <a:ext cx="657775" cy="643780"/>
            </a:xfrm>
            <a:prstGeom prst="rect">
              <a:avLst/>
            </a:prstGeom>
          </p:spPr>
        </p:pic>
        <p:pic>
          <p:nvPicPr>
            <p:cNvPr id="34" name="그림 33" descr="개체, 하늘, 음악이(가) 표시된 사진&#10;&#10;자동 생성된 설명">
              <a:extLst>
                <a:ext uri="{FF2B5EF4-FFF2-40B4-BE49-F238E27FC236}">
                  <a16:creationId xmlns:a16="http://schemas.microsoft.com/office/drawing/2014/main" id="{96DD3AEE-0228-4B37-852E-207A7A604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7972" y="3584362"/>
              <a:ext cx="621567" cy="608344"/>
            </a:xfrm>
            <a:prstGeom prst="rect">
              <a:avLst/>
            </a:prstGeom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AC41CEB-98C6-4F80-B630-FC1BAE68A040}"/>
                </a:ext>
              </a:extLst>
            </p:cNvPr>
            <p:cNvCxnSpPr>
              <a:stCxn id="24" idx="3"/>
            </p:cNvCxnSpPr>
            <p:nvPr/>
          </p:nvCxnSpPr>
          <p:spPr>
            <a:xfrm flipV="1">
              <a:off x="2605624" y="2473360"/>
              <a:ext cx="1864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3B09693-846F-4EF8-BDF6-035162CD2F97}"/>
                </a:ext>
              </a:extLst>
            </p:cNvPr>
            <p:cNvCxnSpPr/>
            <p:nvPr/>
          </p:nvCxnSpPr>
          <p:spPr>
            <a:xfrm flipV="1">
              <a:off x="5497467" y="2473360"/>
              <a:ext cx="1864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1862647-0580-46EF-86D1-3ABB5D90EC22}"/>
                </a:ext>
              </a:extLst>
            </p:cNvPr>
            <p:cNvCxnSpPr/>
            <p:nvPr/>
          </p:nvCxnSpPr>
          <p:spPr>
            <a:xfrm flipV="1">
              <a:off x="6328991" y="2473360"/>
              <a:ext cx="18648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9874846-B59B-4D47-80B5-980CE7429AA8}"/>
                </a:ext>
              </a:extLst>
            </p:cNvPr>
            <p:cNvCxnSpPr/>
            <p:nvPr/>
          </p:nvCxnSpPr>
          <p:spPr>
            <a:xfrm flipV="1">
              <a:off x="2605624" y="3200471"/>
              <a:ext cx="186483" cy="0"/>
            </a:xfrm>
            <a:prstGeom prst="straightConnector1">
              <a:avLst/>
            </a:prstGeom>
            <a:ln w="28575">
              <a:solidFill>
                <a:srgbClr val="FED7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DC4EEFA-E37C-440B-BAC3-73641748FE39}"/>
                </a:ext>
              </a:extLst>
            </p:cNvPr>
            <p:cNvCxnSpPr/>
            <p:nvPr/>
          </p:nvCxnSpPr>
          <p:spPr>
            <a:xfrm flipV="1">
              <a:off x="5505932" y="3200471"/>
              <a:ext cx="186483" cy="0"/>
            </a:xfrm>
            <a:prstGeom prst="straightConnector1">
              <a:avLst/>
            </a:prstGeom>
            <a:ln w="28575">
              <a:solidFill>
                <a:srgbClr val="FED7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724716CC-37AE-4AAA-8872-4CAF2D951C6D}"/>
                </a:ext>
              </a:extLst>
            </p:cNvPr>
            <p:cNvCxnSpPr/>
            <p:nvPr/>
          </p:nvCxnSpPr>
          <p:spPr>
            <a:xfrm flipV="1">
              <a:off x="2605624" y="3884754"/>
              <a:ext cx="186483" cy="0"/>
            </a:xfrm>
            <a:prstGeom prst="straightConnector1">
              <a:avLst/>
            </a:prstGeom>
            <a:ln w="28575">
              <a:solidFill>
                <a:srgbClr val="9BE6C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48AAC6A-E7B5-493E-BD2F-AE30B622F7A5}"/>
                </a:ext>
              </a:extLst>
            </p:cNvPr>
            <p:cNvCxnSpPr/>
            <p:nvPr/>
          </p:nvCxnSpPr>
          <p:spPr>
            <a:xfrm flipV="1">
              <a:off x="5509954" y="3884754"/>
              <a:ext cx="186483" cy="0"/>
            </a:xfrm>
            <a:prstGeom prst="straightConnector1">
              <a:avLst/>
            </a:prstGeom>
            <a:ln w="28575">
              <a:solidFill>
                <a:srgbClr val="9BE6C8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6497F2D7-B1A8-410F-A780-5F2EDA057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3704" y="4108186"/>
              <a:ext cx="0" cy="1965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8" name="그림 47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1536BD2A-6440-4560-AA1F-FB7AE1E6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7500" r="92167">
                          <a14:foregroundMark x1="23000" y1="23833" x2="69500" y2="30500"/>
                          <a14:foregroundMark x1="69500" y1="30500" x2="75833" y2="30333"/>
                          <a14:foregroundMark x1="7500" y1="18500" x2="9000" y2="75833"/>
                          <a14:foregroundMark x1="90920" y1="40316" x2="92500" y2="49167"/>
                          <a14:foregroundMark x1="90000" y1="35167" x2="90348" y2="37115"/>
                          <a14:foregroundMark x1="92500" y1="49167" x2="90333" y2="65833"/>
                          <a14:foregroundMark x1="90333" y1="65833" x2="92167" y2="73000"/>
                          <a14:foregroundMark x1="92167" y1="73000" x2="91000" y2="77500"/>
                          <a14:backgroundMark x1="89167" y1="38667" x2="89500" y2="39333"/>
                          <a14:backgroundMark x1="90500" y1="38000" x2="90500" y2="38500"/>
                          <a14:backgroundMark x1="90333" y1="38333" x2="89833" y2="40000"/>
                          <a14:backgroundMark x1="90000" y1="37500" x2="90667" y2="3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9087" y="2389857"/>
              <a:ext cx="1451036" cy="1472647"/>
            </a:xfrm>
            <a:prstGeom prst="rect">
              <a:avLst/>
            </a:prstGeom>
          </p:spPr>
        </p:pic>
        <p:sp>
          <p:nvSpPr>
            <p:cNvPr id="49" name="더하기 기호 48">
              <a:extLst>
                <a:ext uri="{FF2B5EF4-FFF2-40B4-BE49-F238E27FC236}">
                  <a16:creationId xmlns:a16="http://schemas.microsoft.com/office/drawing/2014/main" id="{30BD5E12-E6E4-4CE2-8B46-94A0779D4C86}"/>
                </a:ext>
              </a:extLst>
            </p:cNvPr>
            <p:cNvSpPr/>
            <p:nvPr/>
          </p:nvSpPr>
          <p:spPr>
            <a:xfrm>
              <a:off x="4002556" y="2911820"/>
              <a:ext cx="291327" cy="302576"/>
            </a:xfrm>
            <a:prstGeom prst="mathPlu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77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모듈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회로도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D22B27F-C7E2-4084-9033-2C2F6F18C4CE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컨테이너의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전원 공급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SOLAR PANEL</a:t>
            </a:r>
            <a:r>
              <a:rPr lang="ko-KR" altLang="en-US" sz="1100" dirty="0">
                <a:solidFill>
                  <a:schemeClr val="tx1"/>
                </a:solidFill>
              </a:rPr>
              <a:t>을 통해 </a:t>
            </a:r>
            <a:r>
              <a:rPr lang="en-US" altLang="ko-KR" sz="1100" dirty="0">
                <a:solidFill>
                  <a:schemeClr val="tx1"/>
                </a:solidFill>
              </a:rPr>
              <a:t>BATAERY </a:t>
            </a:r>
            <a:r>
              <a:rPr lang="ko-KR" altLang="en-US" sz="1100" dirty="0">
                <a:solidFill>
                  <a:schemeClr val="tx1"/>
                </a:solidFill>
              </a:rPr>
              <a:t>충전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BATTERY</a:t>
            </a:r>
            <a:r>
              <a:rPr lang="ko-KR" altLang="en-US" sz="1100" dirty="0">
                <a:solidFill>
                  <a:schemeClr val="tx1"/>
                </a:solidFill>
              </a:rPr>
              <a:t>는 </a:t>
            </a:r>
            <a:r>
              <a:rPr lang="en-US" altLang="ko-KR" sz="1100" dirty="0">
                <a:solidFill>
                  <a:schemeClr val="tx1"/>
                </a:solidFill>
              </a:rPr>
              <a:t>ARDUINO</a:t>
            </a:r>
            <a:r>
              <a:rPr lang="ko-KR" altLang="en-US" sz="1100" dirty="0">
                <a:solidFill>
                  <a:schemeClr val="tx1"/>
                </a:solidFill>
              </a:rPr>
              <a:t>와 </a:t>
            </a:r>
            <a:r>
              <a:rPr lang="en-US" altLang="ko-KR" sz="1100" dirty="0">
                <a:solidFill>
                  <a:schemeClr val="tx1"/>
                </a:solidFill>
              </a:rPr>
              <a:t>PELTIER</a:t>
            </a:r>
            <a:r>
              <a:rPr lang="ko-KR" altLang="en-US" sz="1100" dirty="0">
                <a:solidFill>
                  <a:schemeClr val="tx1"/>
                </a:solidFill>
              </a:rPr>
              <a:t>로 전원 공급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MOSFET</a:t>
            </a:r>
            <a:r>
              <a:rPr lang="ko-KR" altLang="en-US" sz="1100" dirty="0">
                <a:solidFill>
                  <a:schemeClr val="tx1"/>
                </a:solidFill>
              </a:rPr>
              <a:t>을 통한 </a:t>
            </a:r>
            <a:r>
              <a:rPr lang="en-US" altLang="ko-KR" sz="1100" dirty="0">
                <a:solidFill>
                  <a:schemeClr val="tx1"/>
                </a:solidFill>
              </a:rPr>
              <a:t>PELTIER</a:t>
            </a:r>
            <a:r>
              <a:rPr lang="ko-KR" altLang="en-US" sz="1100" dirty="0">
                <a:solidFill>
                  <a:schemeClr val="tx1"/>
                </a:solidFill>
              </a:rPr>
              <a:t>의 전원 </a:t>
            </a:r>
            <a:r>
              <a:rPr lang="en-US" altLang="ko-KR" sz="1100" dirty="0">
                <a:solidFill>
                  <a:schemeClr val="tx1"/>
                </a:solidFill>
              </a:rPr>
              <a:t>ON/OFF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2AD3E32-B895-4785-9B14-8E48E9CA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4" y="2014143"/>
            <a:ext cx="669856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70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5.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외형 디자인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DF7582B-9333-4375-A9B1-D46E758D8C11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solidFill>
            <a:srgbClr val="DE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컨테이너의 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외형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endParaRPr lang="en-US" altLang="ko-KR" sz="11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FUSION360</a:t>
            </a:r>
            <a:r>
              <a:rPr lang="ko-KR" altLang="en-US" sz="1100" dirty="0">
                <a:solidFill>
                  <a:schemeClr val="tx1"/>
                </a:solidFill>
              </a:rPr>
              <a:t>을 활용하여 컨테이너 외형 디자인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3D PRINTER</a:t>
            </a:r>
            <a:r>
              <a:rPr lang="ko-KR" altLang="en-US" sz="1100" dirty="0">
                <a:solidFill>
                  <a:schemeClr val="tx1"/>
                </a:solidFill>
              </a:rPr>
              <a:t>로 출력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45BB3-4607-4ECE-BEF4-BEABAFA3F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67" t="2667" r="-110" b="3745"/>
          <a:stretch/>
        </p:blipFill>
        <p:spPr>
          <a:xfrm>
            <a:off x="437376" y="1556157"/>
            <a:ext cx="6700393" cy="44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1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6.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테이블 설계서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(ERD)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4802410-9169-40E8-BE61-68213BAD7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68" y="1198733"/>
            <a:ext cx="7078464" cy="55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5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7.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상세 로직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F33985-1B0E-43AD-8CAF-07C33160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236482"/>
              </p:ext>
            </p:extLst>
          </p:nvPr>
        </p:nvGraphicFramePr>
        <p:xfrm>
          <a:off x="1065475" y="1349540"/>
          <a:ext cx="10066352" cy="74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58294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9905207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77112790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4939249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92178588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2541702247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985137550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521830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</a:t>
                      </a:r>
                      <a:r>
                        <a:rPr lang="en-US" altLang="ko-KR" sz="1000" b="0" dirty="0"/>
                        <a:t>ID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PIR_LED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LED Control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작성일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2019. 08. 11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Page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1/1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개요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컨테이너 내부의 인체 모션 감지 후 </a:t>
                      </a:r>
                      <a:r>
                        <a:rPr lang="en-US" altLang="ko-KR" sz="1000" b="0" dirty="0"/>
                        <a:t>LED Control</a:t>
                      </a:r>
                      <a:r>
                        <a:rPr lang="ko-KR" altLang="en-US" sz="1000" b="0" dirty="0"/>
                        <a:t>을 위한 코드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작성자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강지수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1CE35E-990F-4CB5-B637-1C96B4C6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147277"/>
              </p:ext>
            </p:extLst>
          </p:nvPr>
        </p:nvGraphicFramePr>
        <p:xfrm>
          <a:off x="1065475" y="2231487"/>
          <a:ext cx="10066351" cy="45252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066351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</a:tblGrid>
              <a:tr h="23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/>
                        <a:t>상세 로직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4281451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void loop() {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val</a:t>
                      </a:r>
                      <a:r>
                        <a:rPr lang="en-US" altLang="ko-KR" sz="1000" dirty="0"/>
                        <a:t> = </a:t>
                      </a:r>
                      <a:r>
                        <a:rPr lang="en-US" altLang="ko-KR" sz="1000" dirty="0" err="1"/>
                        <a:t>digitalRead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inputPin</a:t>
                      </a:r>
                      <a:r>
                        <a:rPr lang="en-US" altLang="ko-KR" sz="1000" dirty="0"/>
                        <a:t>);         // </a:t>
                      </a:r>
                      <a:r>
                        <a:rPr lang="ko-KR" altLang="en-US" sz="1000" dirty="0"/>
                        <a:t>센서 </a:t>
                      </a:r>
                      <a:r>
                        <a:rPr lang="ko-KR" altLang="en-US" sz="1000" dirty="0" err="1"/>
                        <a:t>신호값을</a:t>
                      </a:r>
                      <a:r>
                        <a:rPr lang="ko-KR" altLang="en-US" sz="1000" dirty="0"/>
                        <a:t> 읽어와서 </a:t>
                      </a:r>
                      <a:r>
                        <a:rPr lang="en-US" altLang="ko-KR" sz="1000" dirty="0" err="1"/>
                        <a:t>val</a:t>
                      </a:r>
                      <a:r>
                        <a:rPr lang="ko-KR" altLang="en-US" sz="1000" dirty="0"/>
                        <a:t>에 저장</a:t>
                      </a:r>
                    </a:p>
                    <a:p>
                      <a:pPr latinLnBrk="1"/>
                      <a:endParaRPr lang="ko-KR" altLang="en-US" sz="1000" dirty="0"/>
                    </a:p>
                    <a:p>
                      <a:pPr latinLnBrk="1"/>
                      <a:r>
                        <a:rPr lang="ko-KR" altLang="en-US" sz="1000" dirty="0"/>
                        <a:t>  </a:t>
                      </a:r>
                      <a:r>
                        <a:rPr lang="en-US" altLang="ko-KR" sz="1000" dirty="0"/>
                        <a:t>if (</a:t>
                      </a:r>
                      <a:r>
                        <a:rPr lang="en-US" altLang="ko-KR" sz="1000" dirty="0" err="1"/>
                        <a:t>val</a:t>
                      </a:r>
                      <a:r>
                        <a:rPr lang="en-US" altLang="ko-KR" sz="1000" dirty="0"/>
                        <a:t> == HIGH) {                   // </a:t>
                      </a:r>
                      <a:r>
                        <a:rPr lang="ko-KR" altLang="en-US" sz="1000" dirty="0"/>
                        <a:t>센서 </a:t>
                      </a:r>
                      <a:r>
                        <a:rPr lang="ko-KR" altLang="en-US" sz="1000" dirty="0" err="1"/>
                        <a:t>신호값이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HIGH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인체 감지가 되면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(ledPin1, HIGH);       // LED ON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(ledPin2, HIGH);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(ledPin3, HIGH);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(ledPin4, HIGH);</a:t>
                      </a:r>
                    </a:p>
                    <a:p>
                      <a:pPr latinLnBrk="1"/>
                      <a:r>
                        <a:rPr lang="en-US" altLang="ko-KR" sz="1000" dirty="0"/>
                        <a:t>  }</a:t>
                      </a:r>
                    </a:p>
                    <a:p>
                      <a:pPr latinLnBrk="1"/>
                      <a:r>
                        <a:rPr lang="en-US" altLang="ko-KR" sz="1000" dirty="0"/>
                        <a:t>  else {                             // </a:t>
                      </a:r>
                      <a:r>
                        <a:rPr lang="ko-KR" altLang="en-US" sz="1000" dirty="0"/>
                        <a:t>센서 </a:t>
                      </a:r>
                      <a:r>
                        <a:rPr lang="ko-KR" altLang="en-US" sz="1000" dirty="0" err="1"/>
                        <a:t>신호값이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LOW</a:t>
                      </a:r>
                      <a:r>
                        <a:rPr lang="ko-KR" altLang="en-US" sz="1000" dirty="0"/>
                        <a:t>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인체감지가 없으면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(ledPin1, LOW);       //  LED OFF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(ledPin2, LOW);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(ledPin3, LOW);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(ledPin4, LOW);</a:t>
                      </a:r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 }</a:t>
                      </a:r>
                    </a:p>
                    <a:p>
                      <a:pPr latinLnBrk="1"/>
                      <a:r>
                        <a:rPr lang="en-US" altLang="ko-KR" sz="1000" dirty="0"/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283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7.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상세 로직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F33985-1B0E-43AD-8CAF-07C33160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596793"/>
              </p:ext>
            </p:extLst>
          </p:nvPr>
        </p:nvGraphicFramePr>
        <p:xfrm>
          <a:off x="1065475" y="1349540"/>
          <a:ext cx="10066352" cy="74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58294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9905207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77112790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4939249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92178588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2541702247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985137550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521830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</a:t>
                      </a:r>
                      <a:r>
                        <a:rPr lang="en-US" altLang="ko-KR" sz="1000" b="0" dirty="0"/>
                        <a:t>ID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Sensing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Peltier Control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작성일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2019. 08. 11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Page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1/1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개요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컨테이너 내부의 온</a:t>
                      </a:r>
                      <a:r>
                        <a:rPr lang="en-US" altLang="ko-KR" sz="1000" b="0" dirty="0"/>
                        <a:t>/</a:t>
                      </a:r>
                      <a:r>
                        <a:rPr lang="ko-KR" altLang="en-US" sz="1000" b="0" dirty="0"/>
                        <a:t>습도를 읽어와 상태를 조절하기 위한 코드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작성자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강지수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1CE35E-990F-4CB5-B637-1C96B4C6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29582"/>
              </p:ext>
            </p:extLst>
          </p:nvPr>
        </p:nvGraphicFramePr>
        <p:xfrm>
          <a:off x="1065475" y="2231487"/>
          <a:ext cx="10066351" cy="45252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066351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</a:tblGrid>
              <a:tr h="23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/>
                        <a:t>상세 로직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4281451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void loop() {</a:t>
                      </a:r>
                    </a:p>
                    <a:p>
                      <a:pPr latinLnBrk="1"/>
                      <a:r>
                        <a:rPr lang="en-US" altLang="ko-KR" sz="1000" dirty="0"/>
                        <a:t>  delay(2000);</a:t>
                      </a:r>
                    </a:p>
                    <a:p>
                      <a:pPr latinLnBrk="1"/>
                      <a:r>
                        <a:rPr lang="en-US" altLang="ko-KR" sz="1000" dirty="0"/>
                        <a:t>  int h = </a:t>
                      </a:r>
                      <a:r>
                        <a:rPr lang="en-US" altLang="ko-KR" sz="1000" dirty="0" err="1"/>
                        <a:t>dht.readHumidity</a:t>
                      </a:r>
                      <a:r>
                        <a:rPr lang="en-US" altLang="ko-KR" sz="1000" dirty="0"/>
                        <a:t>();</a:t>
                      </a:r>
                    </a:p>
                    <a:p>
                      <a:pPr latinLnBrk="1"/>
                      <a:r>
                        <a:rPr lang="en-US" altLang="ko-KR" sz="1000" dirty="0"/>
                        <a:t>  int t = </a:t>
                      </a:r>
                      <a:r>
                        <a:rPr lang="en-US" altLang="ko-KR" sz="1000" dirty="0" err="1"/>
                        <a:t>dht.readTemperature</a:t>
                      </a:r>
                      <a:r>
                        <a:rPr lang="en-US" altLang="ko-KR" sz="1000" dirty="0"/>
                        <a:t>();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Serial.print</a:t>
                      </a:r>
                      <a:r>
                        <a:rPr lang="en-US" altLang="ko-KR" sz="1000" dirty="0"/>
                        <a:t>("Humidity: ");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Serial.print</a:t>
                      </a:r>
                      <a:r>
                        <a:rPr lang="en-US" altLang="ko-KR" sz="1000" dirty="0"/>
                        <a:t>(h);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Serial.print</a:t>
                      </a:r>
                      <a:r>
                        <a:rPr lang="en-US" altLang="ko-KR" sz="1000" dirty="0"/>
                        <a:t>(" %\t");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Serial.print</a:t>
                      </a:r>
                      <a:r>
                        <a:rPr lang="en-US" altLang="ko-KR" sz="1000" dirty="0"/>
                        <a:t>("Temperature: ");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Serial.print</a:t>
                      </a:r>
                      <a:r>
                        <a:rPr lang="en-US" altLang="ko-KR" sz="1000" dirty="0"/>
                        <a:t>(t);</a:t>
                      </a:r>
                    </a:p>
                    <a:p>
                      <a:pPr latinLnBrk="1"/>
                      <a:r>
                        <a:rPr lang="en-US" altLang="ko-KR" sz="1000" dirty="0"/>
                        <a:t>  </a:t>
                      </a:r>
                      <a:r>
                        <a:rPr lang="en-US" altLang="ko-KR" sz="1000" dirty="0" err="1"/>
                        <a:t>Serial.println</a:t>
                      </a:r>
                      <a:r>
                        <a:rPr lang="en-US" altLang="ko-KR" sz="1000" dirty="0"/>
                        <a:t>(" C");</a:t>
                      </a:r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 if (t &gt; 25) {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Mosfet</a:t>
                      </a:r>
                      <a:r>
                        <a:rPr lang="en-US" altLang="ko-KR" sz="1000" dirty="0"/>
                        <a:t>, HIGH);</a:t>
                      </a:r>
                    </a:p>
                    <a:p>
                      <a:pPr latinLnBrk="1"/>
                      <a:r>
                        <a:rPr lang="en-US" altLang="ko-KR" sz="1000" dirty="0"/>
                        <a:t>  }</a:t>
                      </a:r>
                    </a:p>
                    <a:p>
                      <a:pPr latinLnBrk="1"/>
                      <a:r>
                        <a:rPr lang="en-US" altLang="ko-KR" sz="1000" dirty="0"/>
                        <a:t>  else {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digitalWrite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Mosfet</a:t>
                      </a:r>
                      <a:r>
                        <a:rPr lang="en-US" altLang="ko-KR" sz="1000" dirty="0"/>
                        <a:t>, LOW);</a:t>
                      </a:r>
                    </a:p>
                    <a:p>
                      <a:pPr latinLnBrk="1"/>
                      <a:r>
                        <a:rPr lang="en-US" altLang="ko-KR" sz="1000" dirty="0"/>
                        <a:t>  }</a:t>
                      </a:r>
                    </a:p>
                    <a:p>
                      <a:pPr latinLnBrk="1"/>
                      <a:r>
                        <a:rPr lang="en-US" altLang="ko-KR" sz="1000" dirty="0"/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204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7.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상세 로직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F33985-1B0E-43AD-8CAF-07C33160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27186"/>
              </p:ext>
            </p:extLst>
          </p:nvPr>
        </p:nvGraphicFramePr>
        <p:xfrm>
          <a:off x="1065475" y="1349540"/>
          <a:ext cx="10066352" cy="74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58294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9905207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77112790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4939249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92178588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2541702247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985137550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521830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</a:t>
                      </a:r>
                      <a:r>
                        <a:rPr lang="en-US" altLang="ko-KR" sz="1000" b="0" dirty="0"/>
                        <a:t>ID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GPS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GPS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작성일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2019. 08. 11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Page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1/1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개요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컨테이너의 현재 위치를 파악하기 위한 코드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작성자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강지수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1CE35E-990F-4CB5-B637-1C96B4C6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24350"/>
              </p:ext>
            </p:extLst>
          </p:nvPr>
        </p:nvGraphicFramePr>
        <p:xfrm>
          <a:off x="1065475" y="2231487"/>
          <a:ext cx="10066351" cy="45252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066351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</a:tblGrid>
              <a:tr h="231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/>
                        <a:t>상세 로직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4281451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void loop() {</a:t>
                      </a:r>
                    </a:p>
                    <a:p>
                      <a:pPr latinLnBrk="1"/>
                      <a:r>
                        <a:rPr lang="en-US" altLang="ko-KR" sz="1000" dirty="0"/>
                        <a:t>  if(</a:t>
                      </a:r>
                      <a:r>
                        <a:rPr lang="en-US" altLang="ko-KR" sz="1000" dirty="0" err="1"/>
                        <a:t>Serial.available</a:t>
                      </a:r>
                      <a:r>
                        <a:rPr lang="en-US" altLang="ko-KR" sz="1000" dirty="0"/>
                        <a:t>()){</a:t>
                      </a:r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GPS.write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Serial.read</a:t>
                      </a:r>
                      <a:r>
                        <a:rPr lang="en-US" altLang="ko-KR" sz="1000" dirty="0"/>
                        <a:t>());</a:t>
                      </a:r>
                    </a:p>
                    <a:p>
                      <a:pPr latinLnBrk="1"/>
                      <a:r>
                        <a:rPr lang="en-US" altLang="ko-KR" sz="1000" dirty="0"/>
                        <a:t>  }</a:t>
                      </a:r>
                    </a:p>
                    <a:p>
                      <a:pPr latinLnBrk="1"/>
                      <a:r>
                        <a:rPr lang="en-US" altLang="ko-KR" sz="1000" dirty="0"/>
                        <a:t>  if(</a:t>
                      </a:r>
                      <a:r>
                        <a:rPr lang="en-US" altLang="ko-KR" sz="1000" dirty="0" err="1"/>
                        <a:t>GPS.available</a:t>
                      </a:r>
                      <a:r>
                        <a:rPr lang="en-US" altLang="ko-KR" sz="1000" dirty="0"/>
                        <a:t>()){ // NEO-6M</a:t>
                      </a:r>
                      <a:r>
                        <a:rPr lang="ko-KR" altLang="en-US" sz="1000" dirty="0"/>
                        <a:t>으로부터 </a:t>
                      </a:r>
                      <a:r>
                        <a:rPr lang="en-US" altLang="ko-KR" sz="1000" dirty="0"/>
                        <a:t>GPS</a:t>
                      </a:r>
                      <a:r>
                        <a:rPr lang="ko-KR" altLang="en-US" sz="1000" dirty="0"/>
                        <a:t>값을 </a:t>
                      </a:r>
                      <a:r>
                        <a:rPr lang="ko-KR" altLang="en-US" sz="1000" dirty="0" err="1"/>
                        <a:t>읽어옴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    </a:t>
                      </a:r>
                      <a:r>
                        <a:rPr lang="en-US" altLang="ko-KR" sz="1000" dirty="0" err="1"/>
                        <a:t>Serial.write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GPS.read</a:t>
                      </a:r>
                      <a:r>
                        <a:rPr lang="en-US" altLang="ko-KR" sz="1000" dirty="0"/>
                        <a:t>());</a:t>
                      </a:r>
                    </a:p>
                    <a:p>
                      <a:pPr latinLnBrk="1"/>
                      <a:r>
                        <a:rPr lang="en-US" altLang="ko-KR" sz="1000" dirty="0"/>
                        <a:t>}</a:t>
                      </a:r>
                    </a:p>
                    <a:p>
                      <a:pPr latinLnBrk="1"/>
                      <a:r>
                        <a:rPr lang="en-US" altLang="ko-KR" sz="1000" dirty="0"/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65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7.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상세 로직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F33985-1B0E-43AD-8CAF-07C3316015FD}"/>
              </a:ext>
            </a:extLst>
          </p:cNvPr>
          <p:cNvGraphicFramePr>
            <a:graphicFrameLocks noGrp="1"/>
          </p:cNvGraphicFramePr>
          <p:nvPr/>
        </p:nvGraphicFramePr>
        <p:xfrm>
          <a:off x="1065475" y="1349540"/>
          <a:ext cx="10066352" cy="74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58294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9905207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77112790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4939249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92178588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2541702247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985137550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521830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</a:t>
                      </a:r>
                      <a:r>
                        <a:rPr lang="en-US" altLang="ko-KR" sz="1000" b="0" dirty="0"/>
                        <a:t>ID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LOCK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DOOR LOCK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작성일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2019. 08. 11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Page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1/1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개요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컨테이너 문의 </a:t>
                      </a:r>
                      <a:r>
                        <a:rPr lang="ko-KR" altLang="en-US" sz="1000" b="0" dirty="0" err="1"/>
                        <a:t>잠금장치를</a:t>
                      </a:r>
                      <a:r>
                        <a:rPr lang="ko-KR" altLang="en-US" sz="1000" b="0" dirty="0"/>
                        <a:t> 제어하기 위한 코드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작성자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강지수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1CE35E-990F-4CB5-B637-1C96B4C6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913221"/>
              </p:ext>
            </p:extLst>
          </p:nvPr>
        </p:nvGraphicFramePr>
        <p:xfrm>
          <a:off x="1065475" y="2231487"/>
          <a:ext cx="10066351" cy="452529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5450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3355451">
                  <a:extLst>
                    <a:ext uri="{9D8B030D-6E8A-4147-A177-3AD203B41FA5}">
                      <a16:colId xmlns:a16="http://schemas.microsoft.com/office/drawing/2014/main" val="1804744387"/>
                    </a:ext>
                  </a:extLst>
                </a:gridCol>
                <a:gridCol w="3355450">
                  <a:extLst>
                    <a:ext uri="{9D8B030D-6E8A-4147-A177-3AD203B41FA5}">
                      <a16:colId xmlns:a16="http://schemas.microsoft.com/office/drawing/2014/main" val="1187449984"/>
                    </a:ext>
                  </a:extLst>
                </a:gridCol>
              </a:tblGrid>
              <a:tr h="23143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/>
                        <a:t>상세 로직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42814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void loop() {</a:t>
                      </a:r>
                    </a:p>
                    <a:p>
                      <a:pPr latinLnBrk="1"/>
                      <a:r>
                        <a:rPr lang="en-US" altLang="ko-KR" sz="900" dirty="0"/>
                        <a:t>  if (!door) { //</a:t>
                      </a:r>
                      <a:r>
                        <a:rPr lang="ko-KR" altLang="en-US" sz="900" dirty="0"/>
                        <a:t>문이 </a:t>
                      </a:r>
                      <a:r>
                        <a:rPr lang="ko-KR" altLang="en-US" sz="900" dirty="0" err="1"/>
                        <a:t>닫혀있는</a:t>
                      </a:r>
                      <a:r>
                        <a:rPr lang="ko-KR" altLang="en-US" sz="900" dirty="0"/>
                        <a:t> 경우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char key = </a:t>
                      </a:r>
                      <a:r>
                        <a:rPr lang="en-US" altLang="ko-KR" sz="900" dirty="0" err="1"/>
                        <a:t>keypad.getKey</a:t>
                      </a:r>
                      <a:r>
                        <a:rPr lang="en-US" altLang="ko-KR" sz="900" dirty="0"/>
                        <a:t>(); // </a:t>
                      </a:r>
                      <a:r>
                        <a:rPr lang="ko-KR" altLang="en-US" sz="900" dirty="0"/>
                        <a:t>비밀번호를 입력 받음</a:t>
                      </a:r>
                      <a:endParaRPr lang="en-US" altLang="ko-KR" sz="9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if (key)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</a:t>
                      </a:r>
                      <a:r>
                        <a:rPr lang="en-US" altLang="ko-KR" sz="900" dirty="0" err="1"/>
                        <a:t>Serial.print</a:t>
                      </a:r>
                      <a:r>
                        <a:rPr lang="en-US" altLang="ko-KR" sz="900" dirty="0"/>
                        <a:t>(key);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if (key == Password[count]) { //</a:t>
                      </a:r>
                      <a:r>
                        <a:rPr lang="ko-KR" altLang="en-US" sz="900" dirty="0"/>
                        <a:t>비밀번호 비교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  count++;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</a:t>
                      </a:r>
                      <a:r>
                        <a:rPr lang="en-US" altLang="ko-KR" sz="900" dirty="0" err="1"/>
                        <a:t>tru</a:t>
                      </a:r>
                      <a:r>
                        <a:rPr lang="en-US" altLang="ko-KR" sz="900" dirty="0"/>
                        <a:t>++;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    else if (key != Password[count])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count++;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    if (key == '#’) { // </a:t>
                      </a:r>
                      <a:r>
                        <a:rPr lang="ko-KR" altLang="en-US" sz="900" dirty="0"/>
                        <a:t>입력 비밀번호 초기화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  reset();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    if (count == 4) { 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</a:t>
                      </a:r>
                      <a:r>
                        <a:rPr lang="en-US" altLang="ko-KR" sz="900" dirty="0" err="1"/>
                        <a:t>Serial.print</a:t>
                      </a:r>
                      <a:r>
                        <a:rPr lang="en-US" altLang="ko-KR" sz="900" dirty="0"/>
                        <a:t>("\n");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if (</a:t>
                      </a:r>
                      <a:r>
                        <a:rPr lang="en-US" altLang="ko-KR" sz="900" dirty="0" err="1"/>
                        <a:t>tru</a:t>
                      </a:r>
                      <a:r>
                        <a:rPr lang="en-US" altLang="ko-KR" sz="900" dirty="0"/>
                        <a:t> == 4) // </a:t>
                      </a:r>
                      <a:r>
                        <a:rPr lang="ko-KR" altLang="en-US" sz="900" dirty="0"/>
                        <a:t>비밀번호가 같을 경우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    Success();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  else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  Fail();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  </a:t>
                      </a:r>
                      <a:r>
                        <a:rPr lang="en-US" altLang="ko-KR" sz="900" dirty="0" err="1"/>
                        <a:t>tru</a:t>
                      </a:r>
                      <a:r>
                        <a:rPr lang="en-US" altLang="ko-KR" sz="900" dirty="0"/>
                        <a:t> = 0;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count = 0;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 if (! </a:t>
                      </a:r>
                      <a:r>
                        <a:rPr lang="en-US" altLang="ko-KR" sz="900" dirty="0" err="1"/>
                        <a:t>rfid.PICC_IsNewCardPresent</a:t>
                      </a:r>
                      <a:r>
                        <a:rPr lang="en-US" altLang="ko-KR" sz="900" dirty="0"/>
                        <a:t>()) { // RFID </a:t>
                      </a:r>
                      <a:r>
                        <a:rPr lang="ko-KR" altLang="en-US" sz="900" dirty="0"/>
                        <a:t>태그가 있을 경우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return;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  if (! </a:t>
                      </a:r>
                      <a:r>
                        <a:rPr lang="en-US" altLang="ko-KR" sz="900" dirty="0" err="1"/>
                        <a:t>rfid.PICC_ReadCardSerial</a:t>
                      </a:r>
                      <a:r>
                        <a:rPr lang="en-US" altLang="ko-KR" sz="900" dirty="0"/>
                        <a:t>())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return;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</a:t>
                      </a:r>
                      <a:r>
                        <a:rPr lang="en-US" altLang="ko-KR" sz="900" dirty="0" err="1"/>
                        <a:t>Serial.print</a:t>
                      </a:r>
                      <a:r>
                        <a:rPr lang="en-US" altLang="ko-KR" sz="900" dirty="0"/>
                        <a:t>("UID TAG : ");</a:t>
                      </a:r>
                    </a:p>
                    <a:p>
                      <a:pPr latinLnBrk="1"/>
                      <a:r>
                        <a:rPr lang="en-US" altLang="ko-KR" sz="900" dirty="0"/>
                        <a:t>    String content = "";</a:t>
                      </a:r>
                    </a:p>
                    <a:p>
                      <a:pPr latinLnBrk="1"/>
                      <a:r>
                        <a:rPr lang="en-US" altLang="ko-KR" sz="900" dirty="0"/>
                        <a:t>    byte letter;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for (byte 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 = 0; 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 &lt; </a:t>
                      </a:r>
                      <a:r>
                        <a:rPr lang="en-US" altLang="ko-KR" sz="900" dirty="0" err="1"/>
                        <a:t>rfid.uid.size</a:t>
                      </a:r>
                      <a:r>
                        <a:rPr lang="en-US" altLang="ko-KR" sz="900" dirty="0"/>
                        <a:t>; 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++)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</a:t>
                      </a:r>
                      <a:r>
                        <a:rPr lang="en-US" altLang="ko-KR" sz="900" dirty="0" err="1"/>
                        <a:t>Serial.print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rfid.uid.uidByte</a:t>
                      </a:r>
                      <a:r>
                        <a:rPr lang="en-US" altLang="ko-KR" sz="900" dirty="0"/>
                        <a:t>[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] &lt; 0x10 ? "0" : " ");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</a:t>
                      </a:r>
                      <a:r>
                        <a:rPr lang="en-US" altLang="ko-KR" sz="900" dirty="0" err="1"/>
                        <a:t>Serial.print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rfid.uid.uidByte</a:t>
                      </a:r>
                      <a:r>
                        <a:rPr lang="en-US" altLang="ko-KR" sz="900" dirty="0"/>
                        <a:t>[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], HEX);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</a:t>
                      </a:r>
                      <a:r>
                        <a:rPr lang="en-US" altLang="ko-KR" sz="900" dirty="0" err="1"/>
                        <a:t>content.concat</a:t>
                      </a:r>
                      <a:r>
                        <a:rPr lang="en-US" altLang="ko-KR" sz="900" dirty="0"/>
                        <a:t>(String(</a:t>
                      </a:r>
                      <a:r>
                        <a:rPr lang="en-US" altLang="ko-KR" sz="900" dirty="0" err="1"/>
                        <a:t>rfid.uid.uidByte</a:t>
                      </a:r>
                      <a:r>
                        <a:rPr lang="en-US" altLang="ko-KR" sz="900" dirty="0"/>
                        <a:t>[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] &lt; 0x10 ? "0" : " "));</a:t>
                      </a:r>
                    </a:p>
                    <a:p>
                      <a:pPr latinLnBrk="1"/>
                      <a:r>
                        <a:rPr lang="en-US" altLang="ko-KR" sz="900" dirty="0"/>
                        <a:t>      </a:t>
                      </a:r>
                      <a:r>
                        <a:rPr lang="en-US" altLang="ko-KR" sz="900" dirty="0" err="1"/>
                        <a:t>content.concat</a:t>
                      </a:r>
                      <a:r>
                        <a:rPr lang="en-US" altLang="ko-KR" sz="900" dirty="0"/>
                        <a:t>(String(</a:t>
                      </a:r>
                      <a:r>
                        <a:rPr lang="en-US" altLang="ko-KR" sz="900" dirty="0" err="1"/>
                        <a:t>rfid.uid.uidByte</a:t>
                      </a:r>
                      <a:r>
                        <a:rPr lang="en-US" altLang="ko-KR" sz="900" dirty="0"/>
                        <a:t>[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], HEX));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 err="1"/>
                        <a:t>Serial.println</a:t>
                      </a:r>
                      <a:r>
                        <a:rPr lang="en-US" altLang="ko-KR" sz="900" dirty="0"/>
                        <a:t>();</a:t>
                      </a:r>
                    </a:p>
                    <a:p>
                      <a:pPr latinLnBrk="1"/>
                      <a:r>
                        <a:rPr lang="en-US" altLang="ko-KR" sz="900" dirty="0"/>
                        <a:t>    </a:t>
                      </a:r>
                      <a:r>
                        <a:rPr lang="en-US" altLang="ko-KR" sz="900" dirty="0" err="1"/>
                        <a:t>Serial.print</a:t>
                      </a:r>
                      <a:r>
                        <a:rPr lang="en-US" altLang="ko-KR" sz="900" dirty="0"/>
                        <a:t>("Message : ");</a:t>
                      </a:r>
                    </a:p>
                    <a:p>
                      <a:pPr latinLnBrk="1"/>
                      <a:r>
                        <a:rPr lang="en-US" altLang="ko-KR" sz="900" dirty="0"/>
                        <a:t>    </a:t>
                      </a:r>
                      <a:r>
                        <a:rPr lang="en-US" altLang="ko-KR" sz="900" dirty="0" err="1"/>
                        <a:t>content.toUpperCase</a:t>
                      </a:r>
                      <a:r>
                        <a:rPr lang="en-US" altLang="ko-KR" sz="900" dirty="0"/>
                        <a:t>();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if (</a:t>
                      </a:r>
                      <a:r>
                        <a:rPr lang="en-US" altLang="ko-KR" sz="900" dirty="0" err="1"/>
                        <a:t>content.substring</a:t>
                      </a:r>
                      <a:r>
                        <a:rPr lang="en-US" altLang="ko-KR" sz="900" dirty="0"/>
                        <a:t>(1) == "76 F5 3B F8" || </a:t>
                      </a:r>
                      <a:r>
                        <a:rPr lang="en-US" altLang="ko-KR" sz="900" dirty="0" err="1"/>
                        <a:t>content.substring</a:t>
                      </a:r>
                      <a:r>
                        <a:rPr lang="en-US" altLang="ko-KR" sz="900" dirty="0"/>
                        <a:t>(1) == "F902 B9 55") // </a:t>
                      </a:r>
                      <a:r>
                        <a:rPr lang="ko-KR" altLang="en-US" sz="900" dirty="0"/>
                        <a:t>인증된 </a:t>
                      </a:r>
                      <a:r>
                        <a:rPr lang="en-US" altLang="ko-KR" sz="900" dirty="0"/>
                        <a:t>ID</a:t>
                      </a:r>
                      <a:r>
                        <a:rPr lang="ko-KR" altLang="en-US" sz="900" dirty="0"/>
                        <a:t>일 경우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    Success();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  <a:p>
                      <a:pPr latinLnBrk="1"/>
                      <a:endParaRPr lang="en-US" altLang="ko-KR" sz="9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  else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Fail();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}</a:t>
                      </a:r>
                    </a:p>
                    <a:p>
                      <a:pPr latinLnBrk="1"/>
                      <a:r>
                        <a:rPr lang="en-US" altLang="ko-KR" sz="900" dirty="0"/>
                        <a:t>  else {</a:t>
                      </a:r>
                    </a:p>
                    <a:p>
                      <a:pPr latinLnBrk="1"/>
                      <a:r>
                        <a:rPr lang="en-US" altLang="ko-KR" sz="900" dirty="0"/>
                        <a:t>    char key = </a:t>
                      </a:r>
                      <a:r>
                        <a:rPr lang="en-US" altLang="ko-KR" sz="900" dirty="0" err="1"/>
                        <a:t>keypad.getKey</a:t>
                      </a:r>
                      <a:r>
                        <a:rPr lang="en-US" altLang="ko-KR" sz="900" dirty="0"/>
                        <a:t>();</a:t>
                      </a:r>
                    </a:p>
                    <a:p>
                      <a:pPr latinLnBrk="1"/>
                      <a:r>
                        <a:rPr lang="en-US" altLang="ko-KR" sz="900" dirty="0"/>
                        <a:t>    if (key) {</a:t>
                      </a:r>
                    </a:p>
                    <a:p>
                      <a:pPr latinLnBrk="1"/>
                      <a:r>
                        <a:rPr lang="en-US" altLang="ko-KR" sz="900" dirty="0"/>
                        <a:t>      if (key == '*’) { // *</a:t>
                      </a:r>
                      <a:r>
                        <a:rPr lang="ko-KR" altLang="en-US" sz="900" dirty="0"/>
                        <a:t> 버튼을 누를 경우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  </a:t>
                      </a:r>
                      <a:r>
                        <a:rPr lang="en-US" altLang="ko-KR" sz="900" dirty="0" err="1"/>
                        <a:t>door_close</a:t>
                      </a:r>
                      <a:r>
                        <a:rPr lang="en-US" altLang="ko-KR" sz="900" dirty="0"/>
                        <a:t>();</a:t>
                      </a:r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r>
                        <a:rPr lang="en-US" altLang="ko-KR" sz="900" dirty="0"/>
                        <a:t>  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  }</a:t>
                      </a:r>
                    </a:p>
                    <a:p>
                      <a:pPr latinLnBrk="1"/>
                      <a:r>
                        <a:rPr lang="en-US" altLang="ko-KR" sz="900" dirty="0"/>
                        <a:t>  }</a:t>
                      </a:r>
                    </a:p>
                    <a:p>
                      <a:pPr latinLnBrk="1"/>
                      <a:r>
                        <a:rPr lang="en-US" altLang="ko-KR" sz="900" dirty="0"/>
                        <a:t>}</a:t>
                      </a:r>
                      <a:endParaRPr lang="ko-KR" alt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921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7.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 상세 로직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F33985-1B0E-43AD-8CAF-07C33160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36345"/>
              </p:ext>
            </p:extLst>
          </p:nvPr>
        </p:nvGraphicFramePr>
        <p:xfrm>
          <a:off x="1065475" y="1349540"/>
          <a:ext cx="10066352" cy="7416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58294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9905207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77112790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249392491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3921785885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2541702247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985137550"/>
                    </a:ext>
                  </a:extLst>
                </a:gridCol>
                <a:gridCol w="1258294">
                  <a:extLst>
                    <a:ext uri="{9D8B030D-6E8A-4147-A177-3AD203B41FA5}">
                      <a16:colId xmlns:a16="http://schemas.microsoft.com/office/drawing/2014/main" val="1521830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</a:t>
                      </a:r>
                      <a:r>
                        <a:rPr lang="en-US" altLang="ko-KR" sz="1000" b="0" dirty="0"/>
                        <a:t>ID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ESP8266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프로그램 명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Sensing </a:t>
                      </a:r>
                      <a:r>
                        <a:rPr lang="ko-KR" altLang="en-US" sz="1000" b="0" dirty="0"/>
                        <a:t>정보 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작성일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2019. 08. 11</a:t>
                      </a:r>
                      <a:endParaRPr lang="ko-KR" altLang="en-US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Page</a:t>
                      </a:r>
                      <a:endParaRPr lang="ko-KR" altLang="en-US" sz="1000" b="0" dirty="0"/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1/1</a:t>
                      </a:r>
                      <a:endParaRPr lang="ko-KR" altLang="en-US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개요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/>
                        <a:t>Device </a:t>
                      </a:r>
                      <a:r>
                        <a:rPr lang="ko-KR" altLang="en-US" sz="1000" b="0" dirty="0"/>
                        <a:t>센서 중 온도센서의 정보를  </a:t>
                      </a:r>
                      <a:r>
                        <a:rPr lang="en-US" altLang="ko-KR" sz="1000" b="0" dirty="0"/>
                        <a:t>Server</a:t>
                      </a:r>
                      <a:r>
                        <a:rPr lang="ko-KR" altLang="en-US" sz="1000" b="0" dirty="0"/>
                        <a:t>에 넘겨주기 위한 코드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작성자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/>
                        <a:t>박다원</a:t>
                      </a:r>
                      <a:endParaRPr lang="ko-KR" altLang="en-US" sz="10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231CE35E-990F-4CB5-B637-1C96B4C6D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227801"/>
              </p:ext>
            </p:extLst>
          </p:nvPr>
        </p:nvGraphicFramePr>
        <p:xfrm>
          <a:off x="1065475" y="2231487"/>
          <a:ext cx="10066351" cy="45720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5450">
                  <a:extLst>
                    <a:ext uri="{9D8B030D-6E8A-4147-A177-3AD203B41FA5}">
                      <a16:colId xmlns:a16="http://schemas.microsoft.com/office/drawing/2014/main" val="691206198"/>
                    </a:ext>
                  </a:extLst>
                </a:gridCol>
                <a:gridCol w="3355451">
                  <a:extLst>
                    <a:ext uri="{9D8B030D-6E8A-4147-A177-3AD203B41FA5}">
                      <a16:colId xmlns:a16="http://schemas.microsoft.com/office/drawing/2014/main" val="1804744387"/>
                    </a:ext>
                  </a:extLst>
                </a:gridCol>
                <a:gridCol w="3355450">
                  <a:extLst>
                    <a:ext uri="{9D8B030D-6E8A-4147-A177-3AD203B41FA5}">
                      <a16:colId xmlns:a16="http://schemas.microsoft.com/office/drawing/2014/main" val="1187449984"/>
                    </a:ext>
                  </a:extLst>
                </a:gridCol>
              </a:tblGrid>
              <a:tr h="2152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/>
                        <a:t>상세 로직</a:t>
                      </a:r>
                    </a:p>
                  </a:txBody>
                  <a:tcPr anchor="ctr">
                    <a:solidFill>
                      <a:srgbClr val="DE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51739"/>
                  </a:ext>
                </a:extLst>
              </a:tr>
              <a:tr h="416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setup()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Setup Serial connection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Serial.begin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(9600);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//ESP8266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Serial.setTimeout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(5000);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dbgSerial.begin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(9600);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("ESP8266 connect");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connected = false;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(int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10;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++){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if 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connectWiFi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()){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connected = true;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break;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(!connected) {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 (1);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delay(5000);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dbgSerial.println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("AT+CIPMUX=0");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//1-wire 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 초기화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sensors.begin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delay(5000);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dbgSerial.println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("AT+CIPMUX=0");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//1-wire 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 초기화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sensors.begin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발견한 디바이스 </a:t>
                      </a:r>
                      <a:r>
                        <a:rPr lang="ko-KR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갯수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("Found 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sensors.getDeviceCount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DEC);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 devices.");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("Parasite power is: ");</a:t>
                      </a:r>
                    </a:p>
                    <a:p>
                      <a:pPr latinLnBrk="1"/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sensors.isParasitePowerMode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(“OFF”);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//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버스에서 첫번째 장치의 주소를 가져온다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(!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sensors.getAddress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insideThermometer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0))</a:t>
                      </a: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(“Unable to find address for Device 0”);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버스에서 발견한 첫번째 장치의 주소 출력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(“Device 0 Address: “);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printAddress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insideThermometer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데이터시트에서 확인결과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9~12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비트까지 설정 가능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sensors.setResolution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insideThermometer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("Device 0 Resolution: 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sensors.getResolution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insideThermometer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DEC);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("DHT11 Read Test");</a:t>
                      </a: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("-------------------");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("RTC module activated");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delay(500);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RTC.haltRTC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("The DTH11 is stopped.  Please run the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SetTime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("example to initialize the time and begin running.");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atinLnBrk="1"/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(!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RTC.writeEN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 {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("The DTH11 is write protected. This normal.");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time_t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tmElements_t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tm;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loop()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tmElements_t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tm;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mdate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[255],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mtime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[255];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ko-KR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센서에서 읽어온 온도를 출력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 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tempC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sensors.getTempC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insideThermometer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("Temp C: ");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Serial.println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tempC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}</a:t>
                      </a:r>
                      <a:endParaRPr lang="ko-KR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9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46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43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막힌 원호 39">
            <a:extLst>
              <a:ext uri="{FF2B5EF4-FFF2-40B4-BE49-F238E27FC236}">
                <a16:creationId xmlns:a16="http://schemas.microsoft.com/office/drawing/2014/main" id="{BD1CCBF3-39CE-4864-B088-A1DFE256390A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0BD230-D4D2-40EC-8D49-0287D11E7F9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970AA2C-0AB9-4BCC-BFFB-0752F3301923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제목 12">
            <a:extLst>
              <a:ext uri="{FF2B5EF4-FFF2-40B4-BE49-F238E27FC236}">
                <a16:creationId xmlns:a16="http://schemas.microsoft.com/office/drawing/2014/main" id="{EFD428E6-96EF-4C03-9CBA-57EEB449C365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2.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시스템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(HW)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5C6AE4-C900-4049-AA85-097A991B6E12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" name="Picture 6">
            <a:extLst>
              <a:ext uri="{FF2B5EF4-FFF2-40B4-BE49-F238E27FC236}">
                <a16:creationId xmlns:a16="http://schemas.microsoft.com/office/drawing/2014/main" id="{BE54345B-82CE-47E2-804E-AB734127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D81760D-CA9B-4527-93A8-ADA103D0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6C8F260-DBC3-436E-B050-70C64B350903}"/>
              </a:ext>
            </a:extLst>
          </p:cNvPr>
          <p:cNvSpPr/>
          <p:nvPr/>
        </p:nvSpPr>
        <p:spPr>
          <a:xfrm>
            <a:off x="682866" y="1654550"/>
            <a:ext cx="2908580" cy="4356045"/>
          </a:xfrm>
          <a:prstGeom prst="round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82CE53A7-0CEE-4651-9509-558F1E736295}"/>
              </a:ext>
            </a:extLst>
          </p:cNvPr>
          <p:cNvSpPr/>
          <p:nvPr/>
        </p:nvSpPr>
        <p:spPr>
          <a:xfrm>
            <a:off x="1180574" y="2165468"/>
            <a:ext cx="1913165" cy="87541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키패드</a:t>
            </a:r>
            <a:r>
              <a:rPr lang="ko-KR" altLang="en-US" sz="1050" dirty="0"/>
              <a:t> </a:t>
            </a:r>
            <a:r>
              <a:rPr lang="en-US" altLang="ko-KR" sz="1050" dirty="0"/>
              <a:t>OR RFID</a:t>
            </a:r>
            <a:r>
              <a:rPr lang="ko-KR" altLang="en-US" sz="1050" dirty="0"/>
              <a:t>에 입력이 있는가</a:t>
            </a:r>
            <a:r>
              <a:rPr lang="en-US" altLang="ko-KR" sz="1050" dirty="0"/>
              <a:t>?</a:t>
            </a:r>
          </a:p>
        </p:txBody>
      </p: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7177078-ABAD-4CF8-8BF1-DC25CC4AD58B}"/>
              </a:ext>
            </a:extLst>
          </p:cNvPr>
          <p:cNvSpPr/>
          <p:nvPr/>
        </p:nvSpPr>
        <p:spPr>
          <a:xfrm>
            <a:off x="1180574" y="3470309"/>
            <a:ext cx="1913165" cy="87541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비밀번호 </a:t>
            </a:r>
            <a:r>
              <a:rPr lang="en-US" altLang="ko-KR" sz="1050" dirty="0"/>
              <a:t>OR </a:t>
            </a:r>
            <a:r>
              <a:rPr lang="ko-KR" altLang="en-US" sz="1050" dirty="0"/>
              <a:t>카드번호가 맞는가</a:t>
            </a:r>
            <a:r>
              <a:rPr lang="en-US" altLang="ko-KR" sz="1050" dirty="0"/>
              <a:t>?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72930F9-42CF-44C2-A09B-6C8953E4FF71}"/>
              </a:ext>
            </a:extLst>
          </p:cNvPr>
          <p:cNvSpPr/>
          <p:nvPr/>
        </p:nvSpPr>
        <p:spPr>
          <a:xfrm>
            <a:off x="1180573" y="4775150"/>
            <a:ext cx="1913165" cy="875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OPEN THE DOOR(SERVO</a:t>
            </a:r>
            <a:r>
              <a:rPr lang="ko-KR" altLang="en-US" sz="1050" dirty="0"/>
              <a:t>회전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E3132F8-A8CD-40AD-ADA5-D59E5BEB264F}"/>
              </a:ext>
            </a:extLst>
          </p:cNvPr>
          <p:cNvCxnSpPr>
            <a:cxnSpLocks/>
          </p:cNvCxnSpPr>
          <p:nvPr/>
        </p:nvCxnSpPr>
        <p:spPr>
          <a:xfrm>
            <a:off x="2137155" y="3038922"/>
            <a:ext cx="0" cy="42943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51D6248-3F43-4788-9177-741ED0B53F15}"/>
              </a:ext>
            </a:extLst>
          </p:cNvPr>
          <p:cNvCxnSpPr>
            <a:stCxn id="41" idx="2"/>
            <a:endCxn id="8" idx="0"/>
          </p:cNvCxnSpPr>
          <p:nvPr/>
        </p:nvCxnSpPr>
        <p:spPr>
          <a:xfrm flipH="1">
            <a:off x="2137156" y="4345719"/>
            <a:ext cx="1" cy="42943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C30A079-3595-4E8B-9F1F-6EDDF55D99C1}"/>
              </a:ext>
            </a:extLst>
          </p:cNvPr>
          <p:cNvCxnSpPr>
            <a:stCxn id="6" idx="3"/>
            <a:endCxn id="6" idx="0"/>
          </p:cNvCxnSpPr>
          <p:nvPr/>
        </p:nvCxnSpPr>
        <p:spPr>
          <a:xfrm flipH="1" flipV="1">
            <a:off x="2137157" y="2165468"/>
            <a:ext cx="956582" cy="437705"/>
          </a:xfrm>
          <a:prstGeom prst="bentConnector4">
            <a:avLst>
              <a:gd name="adj1" fmla="val -23898"/>
              <a:gd name="adj2" fmla="val 152227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F4D1DC2-3ABC-4B4F-893F-67C0698062ED}"/>
              </a:ext>
            </a:extLst>
          </p:cNvPr>
          <p:cNvCxnSpPr>
            <a:stCxn id="41" idx="1"/>
            <a:endCxn id="6" idx="1"/>
          </p:cNvCxnSpPr>
          <p:nvPr/>
        </p:nvCxnSpPr>
        <p:spPr>
          <a:xfrm rot="10800000">
            <a:off x="1180574" y="2603174"/>
            <a:ext cx="12700" cy="1304841"/>
          </a:xfrm>
          <a:prstGeom prst="bentConnector3">
            <a:avLst>
              <a:gd name="adj1" fmla="val 1800000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F3410C45-EF09-4ACD-91DE-6ED7D6EA3D3A}"/>
              </a:ext>
            </a:extLst>
          </p:cNvPr>
          <p:cNvSpPr/>
          <p:nvPr/>
        </p:nvSpPr>
        <p:spPr>
          <a:xfrm>
            <a:off x="3685630" y="1654550"/>
            <a:ext cx="7937682" cy="4356045"/>
          </a:xfrm>
          <a:prstGeom prst="roundRect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5616F3D9-26C3-42FF-894A-BC173DD2ECBE}"/>
              </a:ext>
            </a:extLst>
          </p:cNvPr>
          <p:cNvSpPr/>
          <p:nvPr/>
        </p:nvSpPr>
        <p:spPr>
          <a:xfrm>
            <a:off x="4038267" y="2165468"/>
            <a:ext cx="1913165" cy="87541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r>
              <a:rPr lang="ko-KR" altLang="en-US" sz="1050" dirty="0"/>
              <a:t>초인가</a:t>
            </a:r>
            <a:r>
              <a:rPr lang="en-US" altLang="ko-KR" sz="1050" dirty="0"/>
              <a:t>?</a:t>
            </a: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772048B-CCB8-49F2-B677-FA5ECFD820C3}"/>
              </a:ext>
            </a:extLst>
          </p:cNvPr>
          <p:cNvSpPr/>
          <p:nvPr/>
        </p:nvSpPr>
        <p:spPr>
          <a:xfrm>
            <a:off x="4038267" y="3470309"/>
            <a:ext cx="1913165" cy="87541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온도가</a:t>
            </a:r>
            <a:r>
              <a:rPr lang="en-US" altLang="ko-KR" sz="1050" dirty="0"/>
              <a:t> 25</a:t>
            </a:r>
            <a:r>
              <a:rPr lang="ko-KR" altLang="en-US" sz="1050" dirty="0"/>
              <a:t>도 </a:t>
            </a:r>
            <a:r>
              <a:rPr lang="en-US" altLang="ko-KR" sz="1050" dirty="0"/>
              <a:t>OR</a:t>
            </a:r>
            <a:r>
              <a:rPr lang="ko-KR" altLang="en-US" sz="1050" dirty="0"/>
              <a:t> 습도가 </a:t>
            </a:r>
            <a:r>
              <a:rPr lang="en-US" altLang="ko-KR" sz="1050" dirty="0"/>
              <a:t>50% </a:t>
            </a:r>
            <a:r>
              <a:rPr lang="ko-KR" altLang="en-US" sz="1050" dirty="0"/>
              <a:t>이상인가</a:t>
            </a:r>
            <a:r>
              <a:rPr lang="en-US" altLang="ko-KR" sz="1050" dirty="0"/>
              <a:t>?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42E6B01F-EBB8-43CD-980E-487DB0CD4682}"/>
              </a:ext>
            </a:extLst>
          </p:cNvPr>
          <p:cNvSpPr/>
          <p:nvPr/>
        </p:nvSpPr>
        <p:spPr>
          <a:xfrm>
            <a:off x="4038266" y="4775150"/>
            <a:ext cx="1913165" cy="875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펠티어</a:t>
            </a:r>
            <a:r>
              <a:rPr lang="ko-KR" altLang="en-US" sz="1050" dirty="0"/>
              <a:t> 소자 </a:t>
            </a:r>
            <a:r>
              <a:rPr lang="en-US" altLang="ko-KR" sz="1050" dirty="0"/>
              <a:t>ON</a:t>
            </a:r>
            <a:endParaRPr lang="ko-KR" altLang="en-US" sz="105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29519E-F330-43B9-8F6E-BF16A426A536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4994850" y="3040878"/>
            <a:ext cx="0" cy="42943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6C6AA75-D3B6-488D-B00C-C9945A6EA91A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 flipH="1">
            <a:off x="4994849" y="4345719"/>
            <a:ext cx="1" cy="42943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6FB76CF3-6DF6-4286-A219-F40AC1931940}"/>
              </a:ext>
            </a:extLst>
          </p:cNvPr>
          <p:cNvCxnSpPr>
            <a:stCxn id="52" idx="3"/>
            <a:endCxn id="52" idx="0"/>
          </p:cNvCxnSpPr>
          <p:nvPr/>
        </p:nvCxnSpPr>
        <p:spPr>
          <a:xfrm flipH="1" flipV="1">
            <a:off x="4994850" y="2165468"/>
            <a:ext cx="956582" cy="437705"/>
          </a:xfrm>
          <a:prstGeom prst="bentConnector4">
            <a:avLst>
              <a:gd name="adj1" fmla="val -23898"/>
              <a:gd name="adj2" fmla="val 152227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01CDD369-9A7D-473A-A92E-EF820F7FAFDE}"/>
              </a:ext>
            </a:extLst>
          </p:cNvPr>
          <p:cNvCxnSpPr>
            <a:stCxn id="53" idx="1"/>
            <a:endCxn id="52" idx="1"/>
          </p:cNvCxnSpPr>
          <p:nvPr/>
        </p:nvCxnSpPr>
        <p:spPr>
          <a:xfrm rot="10800000">
            <a:off x="4038267" y="2603174"/>
            <a:ext cx="12700" cy="1304841"/>
          </a:xfrm>
          <a:prstGeom prst="bentConnector3">
            <a:avLst>
              <a:gd name="adj1" fmla="val 1800000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F6AD17FB-C147-4D4A-9397-93D375CBF241}"/>
              </a:ext>
            </a:extLst>
          </p:cNvPr>
          <p:cNvSpPr/>
          <p:nvPr/>
        </p:nvSpPr>
        <p:spPr>
          <a:xfrm>
            <a:off x="6710063" y="2163512"/>
            <a:ext cx="1913165" cy="87541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r>
              <a:rPr lang="ko-KR" altLang="en-US" sz="1050" dirty="0"/>
              <a:t>분인가</a:t>
            </a:r>
            <a:r>
              <a:rPr lang="en-US" altLang="ko-KR" sz="1050" dirty="0"/>
              <a:t>?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4BB8032-0336-472A-8DB0-6B6194035568}"/>
              </a:ext>
            </a:extLst>
          </p:cNvPr>
          <p:cNvCxnSpPr>
            <a:cxnSpLocks/>
          </p:cNvCxnSpPr>
          <p:nvPr/>
        </p:nvCxnSpPr>
        <p:spPr>
          <a:xfrm>
            <a:off x="6336983" y="1665128"/>
            <a:ext cx="0" cy="435604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87F975D-CC5A-4B1B-B800-334FCDAC1B35}"/>
              </a:ext>
            </a:extLst>
          </p:cNvPr>
          <p:cNvSpPr/>
          <p:nvPr/>
        </p:nvSpPr>
        <p:spPr>
          <a:xfrm>
            <a:off x="6710063" y="4775150"/>
            <a:ext cx="1913165" cy="875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컨테이너 상태 서버로 </a:t>
            </a:r>
            <a:r>
              <a:rPr lang="en-US" altLang="ko-KR" sz="1050" dirty="0"/>
              <a:t>Sensing</a:t>
            </a:r>
            <a:r>
              <a:rPr lang="ko-KR" altLang="en-US" sz="1050" dirty="0"/>
              <a:t> 정보 업데이트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60D7DB6-8AFE-4035-8AAA-22184244BE0E}"/>
              </a:ext>
            </a:extLst>
          </p:cNvPr>
          <p:cNvCxnSpPr>
            <a:cxnSpLocks/>
            <a:stCxn id="83" idx="2"/>
            <a:endCxn id="86" idx="0"/>
          </p:cNvCxnSpPr>
          <p:nvPr/>
        </p:nvCxnSpPr>
        <p:spPr>
          <a:xfrm>
            <a:off x="7666646" y="3038922"/>
            <a:ext cx="0" cy="1736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D2BD5737-E5C2-4CFA-AACD-97E5187C0FF7}"/>
              </a:ext>
            </a:extLst>
          </p:cNvPr>
          <p:cNvCxnSpPr/>
          <p:nvPr/>
        </p:nvCxnSpPr>
        <p:spPr>
          <a:xfrm flipH="1" flipV="1">
            <a:off x="4994849" y="2165468"/>
            <a:ext cx="956582" cy="437705"/>
          </a:xfrm>
          <a:prstGeom prst="bentConnector4">
            <a:avLst>
              <a:gd name="adj1" fmla="val -23898"/>
              <a:gd name="adj2" fmla="val 152227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50F8DD49-5878-4EC8-A394-9B93349FD258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 flipH="1">
            <a:off x="6710063" y="2165469"/>
            <a:ext cx="977268" cy="435748"/>
          </a:xfrm>
          <a:prstGeom prst="bentConnector3">
            <a:avLst>
              <a:gd name="adj1" fmla="val -26065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8136E05-C6F6-4128-AFBC-8FA55CD2A13B}"/>
              </a:ext>
            </a:extLst>
          </p:cNvPr>
          <p:cNvSpPr txBox="1"/>
          <p:nvPr/>
        </p:nvSpPr>
        <p:spPr>
          <a:xfrm>
            <a:off x="1524000" y="1383218"/>
            <a:ext cx="122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Normal Mode</a:t>
            </a:r>
            <a:endParaRPr lang="ko-KR" altLang="en-US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5222340-0686-4D37-9BF6-342C2808A3C8}"/>
              </a:ext>
            </a:extLst>
          </p:cNvPr>
          <p:cNvSpPr txBox="1"/>
          <p:nvPr/>
        </p:nvSpPr>
        <p:spPr>
          <a:xfrm>
            <a:off x="7268143" y="1357351"/>
            <a:ext cx="62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Timer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E342E4-A4E0-4E68-8D9B-305608FAFD8B}"/>
              </a:ext>
            </a:extLst>
          </p:cNvPr>
          <p:cNvCxnSpPr>
            <a:cxnSpLocks/>
          </p:cNvCxnSpPr>
          <p:nvPr/>
        </p:nvCxnSpPr>
        <p:spPr>
          <a:xfrm>
            <a:off x="9016993" y="1665128"/>
            <a:ext cx="0" cy="4356045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2C4DCCE7-E87A-405B-80D6-75405CE7867F}"/>
              </a:ext>
            </a:extLst>
          </p:cNvPr>
          <p:cNvSpPr/>
          <p:nvPr/>
        </p:nvSpPr>
        <p:spPr>
          <a:xfrm>
            <a:off x="9353228" y="2163512"/>
            <a:ext cx="1913165" cy="87541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5</a:t>
            </a:r>
            <a:r>
              <a:rPr lang="ko-KR" altLang="en-US" sz="1050" dirty="0"/>
              <a:t>분인가</a:t>
            </a:r>
            <a:r>
              <a:rPr lang="en-US" altLang="ko-KR" sz="1050" dirty="0"/>
              <a:t>?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4C0FBA5-4C0A-4DB8-9B09-94ECE19C9E04}"/>
              </a:ext>
            </a:extLst>
          </p:cNvPr>
          <p:cNvSpPr/>
          <p:nvPr/>
        </p:nvSpPr>
        <p:spPr>
          <a:xfrm>
            <a:off x="9353228" y="4775150"/>
            <a:ext cx="1913165" cy="875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컨테이너 상태 서버로 전체 정보 업데이트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34E92F6B-4B25-4AE5-9164-A8A933E5477C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>
            <a:off x="10309811" y="3038922"/>
            <a:ext cx="0" cy="1736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F5B115DE-FB76-4B31-8154-7C244F2CC5D7}"/>
              </a:ext>
            </a:extLst>
          </p:cNvPr>
          <p:cNvCxnSpPr>
            <a:cxnSpLocks/>
            <a:stCxn id="58" idx="1"/>
          </p:cNvCxnSpPr>
          <p:nvPr/>
        </p:nvCxnSpPr>
        <p:spPr>
          <a:xfrm rot="10800000" flipH="1">
            <a:off x="9353228" y="2165469"/>
            <a:ext cx="977268" cy="435748"/>
          </a:xfrm>
          <a:prstGeom prst="bentConnector3">
            <a:avLst>
              <a:gd name="adj1" fmla="val -23392"/>
            </a:avLst>
          </a:prstGeom>
          <a:ln w="28575"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DDD1811-8986-4FE3-A370-38877256D2AA}"/>
              </a:ext>
            </a:extLst>
          </p:cNvPr>
          <p:cNvCxnSpPr/>
          <p:nvPr/>
        </p:nvCxnSpPr>
        <p:spPr>
          <a:xfrm>
            <a:off x="359016" y="6313714"/>
            <a:ext cx="45959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AB11FF2-8A1C-43F8-ABB2-6FE553CD9A0A}"/>
              </a:ext>
            </a:extLst>
          </p:cNvPr>
          <p:cNvCxnSpPr/>
          <p:nvPr/>
        </p:nvCxnSpPr>
        <p:spPr>
          <a:xfrm>
            <a:off x="359016" y="6517051"/>
            <a:ext cx="459590" cy="0"/>
          </a:xfrm>
          <a:prstGeom prst="line">
            <a:avLst/>
          </a:prstGeom>
          <a:ln w="285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13393A-9FD8-48E8-8A8E-11D6FBA27352}"/>
              </a:ext>
            </a:extLst>
          </p:cNvPr>
          <p:cNvSpPr txBox="1"/>
          <p:nvPr/>
        </p:nvSpPr>
        <p:spPr>
          <a:xfrm>
            <a:off x="824787" y="6175214"/>
            <a:ext cx="404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4FE4EE-B7EC-4DA2-8922-945004108011}"/>
              </a:ext>
            </a:extLst>
          </p:cNvPr>
          <p:cNvSpPr txBox="1"/>
          <p:nvPr/>
        </p:nvSpPr>
        <p:spPr>
          <a:xfrm>
            <a:off x="824787" y="6379195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9891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8.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개발 환경 및 설명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618E433-F871-41EB-94FC-D77BDD56C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5422"/>
              </p:ext>
            </p:extLst>
          </p:nvPr>
        </p:nvGraphicFramePr>
        <p:xfrm>
          <a:off x="574982" y="1312383"/>
          <a:ext cx="10760300" cy="533697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757429">
                  <a:extLst>
                    <a:ext uri="{9D8B030D-6E8A-4147-A177-3AD203B41FA5}">
                      <a16:colId xmlns:a16="http://schemas.microsoft.com/office/drawing/2014/main" val="298237186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4098352"/>
                    </a:ext>
                  </a:extLst>
                </a:gridCol>
                <a:gridCol w="2029098">
                  <a:extLst>
                    <a:ext uri="{9D8B030D-6E8A-4147-A177-3AD203B41FA5}">
                      <a16:colId xmlns:a16="http://schemas.microsoft.com/office/drawing/2014/main" val="3090023365"/>
                    </a:ext>
                  </a:extLst>
                </a:gridCol>
                <a:gridCol w="6449773">
                  <a:extLst>
                    <a:ext uri="{9D8B030D-6E8A-4147-A177-3AD203B41FA5}">
                      <a16:colId xmlns:a16="http://schemas.microsoft.com/office/drawing/2014/main" val="2899768795"/>
                    </a:ext>
                  </a:extLst>
                </a:gridCol>
              </a:tblGrid>
              <a:tr h="3624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적용내역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792027"/>
                  </a:ext>
                </a:extLst>
              </a:tr>
              <a:tr h="3624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SERVER</a:t>
                      </a:r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Device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Raspberry Pi 3B+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container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로부터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받아와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DB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upload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DB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 저장된 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열람할 수 있는</a:t>
                      </a: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server 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및 웹 페이지 운영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256378"/>
                  </a:ext>
                </a:extLst>
              </a:tr>
              <a:tr h="3624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OS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Raspbian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Raspbian OS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에서 작업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6786966"/>
                  </a:ext>
                </a:extLst>
              </a:tr>
              <a:tr h="3624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개발환경</a:t>
                      </a:r>
                      <a:r>
                        <a:rPr lang="en-US" altLang="ko-KR" sz="1050" dirty="0"/>
                        <a:t>(IDE)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Eclipse, Visual studio 2017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tomcat 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서버를 작성하여 웹 페이지를 작성하기 위한 개발도구로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Eclipse 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</a:p>
                    <a:p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통신을 통해 수신한 데이터를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업로드하는 코드를 작성하기 위한 개발도구로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50855"/>
                  </a:ext>
                </a:extLst>
              </a:tr>
              <a:tr h="48595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개발언어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C/C++, SQL, HTML5, PHP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C/C++ :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통신을 통해 수신한 데이터를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업로드하는 코드 작성</a:t>
                      </a:r>
                    </a:p>
                    <a:p>
                      <a:pPr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SQL : container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정보를 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관리하기 위한 코드 작성</a:t>
                      </a:r>
                    </a:p>
                    <a:p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HTML5, PHP : container data</a:t>
                      </a:r>
                      <a:r>
                        <a:rPr lang="ko-KR" altLang="ko-KR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열람할 수 있는 간단한 웹 페이지를 만들기 위한 코드 작성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588313"/>
                  </a:ext>
                </a:extLst>
              </a:tr>
              <a:tr h="21381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H/W</a:t>
                      </a:r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Device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Arduino Mega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Sensor </a:t>
                      </a:r>
                      <a:r>
                        <a:rPr lang="ko-KR" altLang="en-US" sz="1050" dirty="0"/>
                        <a:t>및 다른 </a:t>
                      </a:r>
                      <a:r>
                        <a:rPr lang="en-US" altLang="ko-KR" sz="1050" dirty="0"/>
                        <a:t>Device</a:t>
                      </a:r>
                      <a:r>
                        <a:rPr lang="ko-KR" altLang="en-US" sz="1050" dirty="0"/>
                        <a:t>를 </a:t>
                      </a:r>
                      <a:r>
                        <a:rPr lang="en-US" altLang="ko-KR" sz="1050" dirty="0"/>
                        <a:t>Arduino Mega</a:t>
                      </a:r>
                      <a:r>
                        <a:rPr lang="ko-KR" altLang="en-US" sz="1050" dirty="0"/>
                        <a:t>에 연결하여 </a:t>
                      </a:r>
                      <a:r>
                        <a:rPr lang="en-US" altLang="ko-KR" sz="1050" dirty="0"/>
                        <a:t>H/W </a:t>
                      </a:r>
                      <a:r>
                        <a:rPr lang="ko-KR" altLang="en-US" sz="1050" dirty="0"/>
                        <a:t>구축에 필요한 기능 수행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0888921"/>
                  </a:ext>
                </a:extLst>
              </a:tr>
              <a:tr h="4859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RFID, Keypad, LCD, Solar Panel, Servo motor, Peltier, </a:t>
                      </a:r>
                      <a:r>
                        <a:rPr lang="en-US" altLang="ko-KR" sz="1050" dirty="0" err="1"/>
                        <a:t>Mosfet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RFID, KEYPAD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SERVO MOTOR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을 통해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DOOR LOCK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SOLAR PANEL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을 통해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BATAERY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충전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50" dirty="0"/>
                        <a:t>- </a:t>
                      </a:r>
                      <a:r>
                        <a:rPr lang="en-US" altLang="ko-KR" sz="1050" dirty="0" err="1"/>
                        <a:t>Mosfet</a:t>
                      </a:r>
                      <a:r>
                        <a:rPr lang="ko-KR" altLang="en-US" sz="1050" dirty="0"/>
                        <a:t>을 통해 </a:t>
                      </a:r>
                      <a:r>
                        <a:rPr lang="en-US" altLang="ko-KR" sz="1050" dirty="0"/>
                        <a:t>Peltier</a:t>
                      </a:r>
                      <a:r>
                        <a:rPr lang="ko-KR" altLang="en-US" sz="1050" dirty="0"/>
                        <a:t>의 전원 </a:t>
                      </a:r>
                      <a:r>
                        <a:rPr lang="en-US" altLang="ko-KR" sz="1050" dirty="0"/>
                        <a:t>ON/OFF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658538"/>
                  </a:ext>
                </a:extLst>
              </a:tr>
              <a:tr h="3624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Sensor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DHT11(</a:t>
                      </a:r>
                      <a:r>
                        <a:rPr lang="ko-KR" altLang="en-US" sz="1050" dirty="0"/>
                        <a:t>온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습도</a:t>
                      </a:r>
                      <a:r>
                        <a:rPr lang="en-US" altLang="ko-KR" sz="1050" dirty="0"/>
                        <a:t>), NEO-6M(GPS)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50" dirty="0"/>
                        <a:t>온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습도 센서로 컨테이너 내부의 상태를 측정 후 </a:t>
                      </a:r>
                      <a:r>
                        <a:rPr lang="en-US" altLang="ko-KR" sz="1050" dirty="0"/>
                        <a:t>Peltier ON/OFF </a:t>
                      </a:r>
                      <a:r>
                        <a:rPr lang="ko-KR" altLang="en-US" sz="1050" dirty="0"/>
                        <a:t>결정</a:t>
                      </a:r>
                      <a:endParaRPr lang="en-US" altLang="ko-KR" sz="105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50" dirty="0"/>
                        <a:t>GPS</a:t>
                      </a:r>
                      <a:r>
                        <a:rPr lang="ko-KR" altLang="en-US" sz="1050" dirty="0"/>
                        <a:t>센서로 컨테이너의 현 위치 파악 후 </a:t>
                      </a:r>
                      <a:r>
                        <a:rPr lang="en-US" altLang="ko-KR" sz="1050" dirty="0"/>
                        <a:t>Server</a:t>
                      </a:r>
                      <a:r>
                        <a:rPr lang="ko-KR" altLang="en-US" sz="1050" dirty="0"/>
                        <a:t>로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107425"/>
                  </a:ext>
                </a:extLst>
              </a:tr>
              <a:tr h="36244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개발언어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C++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Arduino tool</a:t>
                      </a:r>
                      <a:r>
                        <a:rPr lang="ko-KR" altLang="en-US" sz="1000" dirty="0"/>
                        <a:t>이 </a:t>
                      </a:r>
                      <a:r>
                        <a:rPr lang="en-US" altLang="ko-KR" sz="1000" dirty="0"/>
                        <a:t>C++</a:t>
                      </a:r>
                      <a:r>
                        <a:rPr lang="ko-KR" altLang="en-US" sz="1000" dirty="0"/>
                        <a:t>기반이므로 </a:t>
                      </a:r>
                      <a:r>
                        <a:rPr lang="en-US" altLang="ko-KR" sz="1000" dirty="0"/>
                        <a:t>C++</a:t>
                      </a:r>
                      <a:r>
                        <a:rPr lang="ko-KR" altLang="en-US" sz="1000" dirty="0"/>
                        <a:t>로 코드 작성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9308122"/>
                  </a:ext>
                </a:extLst>
              </a:tr>
              <a:tr h="36244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Device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Raspberry Pi, Arduino Mega, WIFI Shield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DATA</a:t>
                      </a:r>
                      <a:r>
                        <a:rPr lang="ko-KR" altLang="en-US" sz="1000" dirty="0"/>
                        <a:t>를 </a:t>
                      </a:r>
                      <a:r>
                        <a:rPr lang="en-US" altLang="ko-KR" sz="1000" dirty="0"/>
                        <a:t>Raspberry Pi</a:t>
                      </a:r>
                      <a:r>
                        <a:rPr lang="ko-KR" altLang="en-US" sz="1000" dirty="0"/>
                        <a:t>로 전달하기 위해서 </a:t>
                      </a:r>
                      <a:r>
                        <a:rPr lang="en-US" altLang="ko-KR" sz="1000" dirty="0"/>
                        <a:t>Arduino Mega</a:t>
                      </a:r>
                      <a:r>
                        <a:rPr lang="ko-KR" altLang="en-US" sz="1000" dirty="0"/>
                        <a:t>에 </a:t>
                      </a:r>
                      <a:r>
                        <a:rPr lang="en-US" altLang="ko-KR" sz="1000" dirty="0"/>
                        <a:t>WIFI Shield</a:t>
                      </a:r>
                      <a:r>
                        <a:rPr lang="ko-KR" altLang="en-US" sz="1000" dirty="0"/>
                        <a:t>를 연결하여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795239"/>
                  </a:ext>
                </a:extLst>
              </a:tr>
              <a:tr h="362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통신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OS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Windows 8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현 </a:t>
                      </a:r>
                      <a:r>
                        <a:rPr lang="en-US" altLang="ko-KR" sz="1000" dirty="0"/>
                        <a:t>OS</a:t>
                      </a:r>
                      <a:r>
                        <a:rPr lang="ko-KR" altLang="en-US" sz="1000" dirty="0"/>
                        <a:t>에서 작업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890181"/>
                  </a:ext>
                </a:extLst>
              </a:tr>
              <a:tr h="36244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개발환경</a:t>
                      </a:r>
                      <a:r>
                        <a:rPr lang="en-US" altLang="ko-KR" sz="1000" dirty="0"/>
                        <a:t>(IDE)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Arduino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Arduino code </a:t>
                      </a:r>
                      <a:r>
                        <a:rPr lang="ko-KR" altLang="en-US" sz="1000" dirty="0"/>
                        <a:t>작성 및 개발 도구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328556"/>
                  </a:ext>
                </a:extLst>
              </a:tr>
              <a:tr h="46651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개발언어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C/C++,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SQL, PHP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/>
                        <a:t>Arduino tool</a:t>
                      </a:r>
                      <a:r>
                        <a:rPr lang="ko-KR" altLang="en-US" sz="1000" dirty="0"/>
                        <a:t>이 </a:t>
                      </a:r>
                      <a:r>
                        <a:rPr lang="en-US" altLang="ko-KR" sz="1000" dirty="0"/>
                        <a:t>C++</a:t>
                      </a:r>
                      <a:r>
                        <a:rPr lang="ko-KR" altLang="en-US" sz="1000" dirty="0"/>
                        <a:t>기반 및 </a:t>
                      </a:r>
                      <a:r>
                        <a:rPr lang="en-US" altLang="ko-KR" sz="1000" dirty="0"/>
                        <a:t>WIFI </a:t>
                      </a:r>
                      <a:r>
                        <a:rPr lang="ko-KR" altLang="en-US" sz="1000" dirty="0"/>
                        <a:t>통신시 </a:t>
                      </a:r>
                      <a:r>
                        <a:rPr lang="en-US" altLang="ko-KR" sz="1000" dirty="0"/>
                        <a:t>C</a:t>
                      </a:r>
                      <a:r>
                        <a:rPr lang="ko-KR" altLang="en-US" sz="1000" dirty="0"/>
                        <a:t>언어 사용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/>
                        <a:t>Data</a:t>
                      </a:r>
                      <a:r>
                        <a:rPr lang="ko-KR" altLang="en-US" sz="1000" dirty="0"/>
                        <a:t>를 </a:t>
                      </a:r>
                      <a:r>
                        <a:rPr lang="en-US" altLang="ko-KR" sz="1000" dirty="0"/>
                        <a:t>Server</a:t>
                      </a:r>
                      <a:r>
                        <a:rPr lang="ko-KR" altLang="en-US" sz="1000" dirty="0"/>
                        <a:t>로 전송하기 위해 </a:t>
                      </a:r>
                      <a:r>
                        <a:rPr lang="en-US" altLang="ko-KR" sz="1000" dirty="0"/>
                        <a:t>SQL </a:t>
                      </a:r>
                      <a:r>
                        <a:rPr lang="ko-KR" altLang="en-US" sz="1000" dirty="0"/>
                        <a:t>활용</a:t>
                      </a:r>
                      <a:endParaRPr lang="en-US" altLang="ko-KR" sz="10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/>
                        <a:t>MY SQL </a:t>
                      </a:r>
                      <a:r>
                        <a:rPr lang="ko-KR" altLang="en-US" sz="1000" dirty="0"/>
                        <a:t>사용 시 간단한 </a:t>
                      </a:r>
                      <a:r>
                        <a:rPr lang="en-US" altLang="ko-KR" sz="1000" dirty="0"/>
                        <a:t>PHP</a:t>
                      </a:r>
                      <a:r>
                        <a:rPr lang="ko-KR" altLang="en-US" sz="1000" dirty="0"/>
                        <a:t>를 저장하여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6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44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막힌 원호 39">
            <a:extLst>
              <a:ext uri="{FF2B5EF4-FFF2-40B4-BE49-F238E27FC236}">
                <a16:creationId xmlns:a16="http://schemas.microsoft.com/office/drawing/2014/main" id="{BD1CCBF3-39CE-4864-B088-A1DFE256390A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70BD230-D4D2-40EC-8D49-0287D11E7F9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970AA2C-0AB9-4BCC-BFFB-0752F3301923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제목 12">
            <a:extLst>
              <a:ext uri="{FF2B5EF4-FFF2-40B4-BE49-F238E27FC236}">
                <a16:creationId xmlns:a16="http://schemas.microsoft.com/office/drawing/2014/main" id="{EFD428E6-96EF-4C03-9CBA-57EEB449C365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46596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2.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시스템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05C6AE4-C900-4049-AA85-097A991B6E12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4" name="Picture 6">
            <a:extLst>
              <a:ext uri="{FF2B5EF4-FFF2-40B4-BE49-F238E27FC236}">
                <a16:creationId xmlns:a16="http://schemas.microsoft.com/office/drawing/2014/main" id="{BE54345B-82CE-47E2-804E-AB734127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D81760D-CA9B-4527-93A8-ADA103D0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AutoShape 36">
            <a:extLst>
              <a:ext uri="{FF2B5EF4-FFF2-40B4-BE49-F238E27FC236}">
                <a16:creationId xmlns:a16="http://schemas.microsoft.com/office/drawing/2014/main" id="{35B82F31-F4B2-43A2-AB22-A8C0D919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308" y="1250869"/>
            <a:ext cx="5008954" cy="5214974"/>
          </a:xfrm>
          <a:prstGeom prst="roundRect">
            <a:avLst>
              <a:gd name="adj" fmla="val 1746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lIns="72000" tIns="0" rIns="72000" bIns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7163" marR="0" lvl="1" indent="-157163" defTabSz="1330325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75000"/>
              <a:buFontTx/>
              <a:buBlip>
                <a:blip r:embed="rId4"/>
              </a:buBlip>
              <a:tabLst>
                <a:tab pos="1438275" algn="l"/>
              </a:tabLst>
              <a:defRPr/>
            </a:pPr>
            <a:endParaRPr kumimoji="0" lang="ko-KR" altLang="en-US" sz="1200" b="0" i="0" u="none" strike="noStrike" kern="0" cap="none" spc="-11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  <a:sym typeface="Wingdings" pitchFamily="2" charset="2"/>
            </a:endParaRPr>
          </a:p>
        </p:txBody>
      </p:sp>
      <p:sp>
        <p:nvSpPr>
          <p:cNvPr id="42" name="AutoShape 99">
            <a:extLst>
              <a:ext uri="{FF2B5EF4-FFF2-40B4-BE49-F238E27FC236}">
                <a16:creationId xmlns:a16="http://schemas.microsoft.com/office/drawing/2014/main" id="{F42E95E6-D7B4-4C15-B709-FB8C50652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07" y="1250869"/>
            <a:ext cx="5032806" cy="291600"/>
          </a:xfrm>
          <a:prstGeom prst="roundRect">
            <a:avLst>
              <a:gd name="adj" fmla="val 50000"/>
            </a:avLst>
          </a:prstGeom>
          <a:solidFill>
            <a:srgbClr val="DEEBF7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1400" kern="0" spc="-100" dirty="0">
                <a:solidFill>
                  <a:sysClr val="windowText" lastClr="000000"/>
                </a:solidFill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흐름도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  <p:sp>
        <p:nvSpPr>
          <p:cNvPr id="45" name="모서리가 둥근 직사각형 199">
            <a:extLst>
              <a:ext uri="{FF2B5EF4-FFF2-40B4-BE49-F238E27FC236}">
                <a16:creationId xmlns:a16="http://schemas.microsoft.com/office/drawing/2014/main" id="{2293053A-EC5D-45CD-B7D6-86B04BF4625D}"/>
              </a:ext>
            </a:extLst>
          </p:cNvPr>
          <p:cNvSpPr/>
          <p:nvPr/>
        </p:nvSpPr>
        <p:spPr bwMode="auto">
          <a:xfrm>
            <a:off x="6618698" y="1250869"/>
            <a:ext cx="4000529" cy="5140341"/>
          </a:xfrm>
          <a:prstGeom prst="roundRect">
            <a:avLst>
              <a:gd name="adj" fmla="val 1606"/>
            </a:avLst>
          </a:prstGeom>
          <a:noFill/>
          <a:ln w="12700" cap="flat" cmpd="sng" algn="ctr">
            <a:solidFill>
              <a:sysClr val="window" lastClr="FFFFFF">
                <a:lumMod val="50000"/>
                <a:alpha val="85000"/>
              </a:sysClr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/>
              <a:t> </a:t>
            </a:r>
          </a:p>
          <a:p>
            <a:r>
              <a:rPr lang="ko-KR" altLang="ko-KR" sz="1100" dirty="0"/>
              <a:t>①</a:t>
            </a:r>
            <a:r>
              <a:rPr lang="en-US" altLang="ko-KR" sz="1100" dirty="0"/>
              <a:t> SMART_CONTAINER </a:t>
            </a:r>
            <a:r>
              <a:rPr lang="ko-KR" altLang="ko-KR" sz="1100" dirty="0"/>
              <a:t>정보 열람 홈페이지 접속</a:t>
            </a:r>
            <a:endParaRPr lang="en-US" altLang="ko-KR" sz="1100" dirty="0"/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② 관리자 혹은 사용자 아이디 로그인</a:t>
            </a:r>
          </a:p>
          <a:p>
            <a:r>
              <a:rPr lang="en-US" altLang="ko-KR" sz="1100" dirty="0"/>
              <a:t>          </a:t>
            </a:r>
            <a:r>
              <a:rPr lang="ko-KR" altLang="ko-KR" sz="1100" dirty="0"/>
              <a:t>사용자</a:t>
            </a:r>
            <a:r>
              <a:rPr lang="en-US" altLang="ko-KR" sz="1100" dirty="0"/>
              <a:t> : </a:t>
            </a:r>
            <a:r>
              <a:rPr lang="ko-KR" altLang="ko-KR" sz="1100" dirty="0"/>
              <a:t>권한 가진</a:t>
            </a:r>
            <a:r>
              <a:rPr lang="en-US" altLang="ko-KR" sz="1100" dirty="0"/>
              <a:t> CONTAINER</a:t>
            </a:r>
            <a:r>
              <a:rPr lang="ko-KR" altLang="ko-KR" sz="1100" dirty="0"/>
              <a:t>만 열람 가능</a:t>
            </a:r>
          </a:p>
          <a:p>
            <a:r>
              <a:rPr lang="en-US" altLang="ko-KR" sz="1100" dirty="0"/>
              <a:t>          </a:t>
            </a:r>
            <a:r>
              <a:rPr lang="ko-KR" altLang="ko-KR" sz="1100" dirty="0"/>
              <a:t>관리자</a:t>
            </a:r>
            <a:r>
              <a:rPr lang="en-US" altLang="ko-KR" sz="1100" dirty="0"/>
              <a:t> : </a:t>
            </a:r>
            <a:r>
              <a:rPr lang="ko-KR" altLang="ko-KR" sz="1100" dirty="0"/>
              <a:t>모든</a:t>
            </a:r>
            <a:r>
              <a:rPr lang="en-US" altLang="ko-KR" sz="1100" dirty="0"/>
              <a:t> CONTAINER </a:t>
            </a:r>
            <a:r>
              <a:rPr lang="ko-KR" altLang="ko-KR" sz="1100" dirty="0"/>
              <a:t>열람 가능</a:t>
            </a:r>
            <a:endParaRPr lang="en-US" altLang="ko-KR" sz="1100" dirty="0"/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③</a:t>
            </a:r>
            <a:r>
              <a:rPr lang="en-US" altLang="ko-KR" sz="1100" dirty="0"/>
              <a:t> CONTAINER LIST</a:t>
            </a:r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사용자가 접근 권한을 가진</a:t>
            </a:r>
            <a:r>
              <a:rPr lang="en-US" altLang="ko-KR" sz="1100" dirty="0"/>
              <a:t> CONTAINER</a:t>
            </a:r>
            <a:r>
              <a:rPr lang="ko-KR" altLang="ko-KR" sz="1100" dirty="0"/>
              <a:t>만 보여줌</a:t>
            </a:r>
            <a:endParaRPr lang="en-US" altLang="ko-KR" sz="1100" dirty="0"/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④ 정보를 열람하고자 하는</a:t>
            </a:r>
            <a:r>
              <a:rPr lang="en-US" altLang="ko-KR" sz="1100" dirty="0"/>
              <a:t> CONTAINER </a:t>
            </a:r>
            <a:r>
              <a:rPr lang="ko-KR" altLang="ko-KR" sz="1100" dirty="0"/>
              <a:t>선택</a:t>
            </a:r>
            <a:endParaRPr lang="en-US" altLang="ko-KR" sz="1100" dirty="0"/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⑤</a:t>
            </a:r>
            <a:r>
              <a:rPr lang="en-US" altLang="ko-KR" sz="1100" dirty="0"/>
              <a:t> CONTAINER </a:t>
            </a:r>
            <a:r>
              <a:rPr lang="ko-KR" altLang="ko-KR" sz="1100" dirty="0"/>
              <a:t>현재 상태</a:t>
            </a:r>
          </a:p>
          <a:p>
            <a:r>
              <a:rPr lang="en-US" altLang="ko-KR" sz="1100" dirty="0"/>
              <a:t>          </a:t>
            </a:r>
            <a:r>
              <a:rPr lang="ko-KR" altLang="ko-KR" sz="1100" dirty="0"/>
              <a:t>온도</a:t>
            </a:r>
          </a:p>
          <a:p>
            <a:r>
              <a:rPr lang="en-US" altLang="ko-KR" sz="1100" dirty="0"/>
              <a:t>          </a:t>
            </a:r>
            <a:r>
              <a:rPr lang="ko-KR" altLang="ko-KR" sz="1100" dirty="0"/>
              <a:t>습도</a:t>
            </a:r>
          </a:p>
          <a:p>
            <a:r>
              <a:rPr lang="en-US" altLang="ko-KR" sz="1100" dirty="0"/>
              <a:t>          </a:t>
            </a:r>
            <a:r>
              <a:rPr lang="ko-KR" altLang="ko-KR" sz="1100" dirty="0"/>
              <a:t>보안</a:t>
            </a:r>
            <a:r>
              <a:rPr lang="en-US" altLang="ko-KR" sz="1100" dirty="0"/>
              <a:t>(LOCK/UNLOCK)</a:t>
            </a:r>
            <a:endParaRPr lang="ko-KR" altLang="ko-KR" sz="1100" dirty="0"/>
          </a:p>
          <a:p>
            <a:r>
              <a:rPr lang="en-US" altLang="ko-KR" sz="1100" dirty="0"/>
              <a:t>          </a:t>
            </a:r>
            <a:r>
              <a:rPr lang="ko-KR" altLang="ko-KR" sz="1100" dirty="0"/>
              <a:t>위치 정보</a:t>
            </a:r>
            <a:r>
              <a:rPr lang="en-US" altLang="ko-KR" sz="1100" dirty="0"/>
              <a:t>(GPS)</a:t>
            </a:r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⑥ 온도</a:t>
            </a:r>
            <a:r>
              <a:rPr lang="en-US" altLang="ko-KR" sz="1100" dirty="0"/>
              <a:t>/</a:t>
            </a:r>
            <a:r>
              <a:rPr lang="ko-KR" altLang="ko-KR" sz="1100" dirty="0"/>
              <a:t>습도</a:t>
            </a:r>
            <a:r>
              <a:rPr lang="en-US" altLang="ko-KR" sz="1100" dirty="0"/>
              <a:t>/</a:t>
            </a:r>
            <a:r>
              <a:rPr lang="ko-KR" altLang="ko-KR" sz="1100" dirty="0"/>
              <a:t>보안</a:t>
            </a:r>
            <a:r>
              <a:rPr lang="en-US" altLang="ko-KR" sz="1100" dirty="0"/>
              <a:t>/</a:t>
            </a:r>
            <a:r>
              <a:rPr lang="ko-KR" altLang="ko-KR" sz="1100" dirty="0"/>
              <a:t>위치 정보 선택</a:t>
            </a:r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해당 항목의 최근 정보</a:t>
            </a:r>
            <a:r>
              <a:rPr lang="en-US" altLang="ko-KR" sz="1100" dirty="0"/>
              <a:t> LIST </a:t>
            </a:r>
            <a:r>
              <a:rPr lang="ko-KR" altLang="ko-KR" sz="1100" dirty="0"/>
              <a:t>출력</a:t>
            </a:r>
            <a:endParaRPr lang="en-US" altLang="ko-KR" sz="1100" dirty="0"/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⑦ 위치 정보</a:t>
            </a:r>
            <a:r>
              <a:rPr lang="en-US" altLang="ko-KR" sz="1100" dirty="0"/>
              <a:t> LIST</a:t>
            </a:r>
            <a:r>
              <a:rPr lang="ko-KR" altLang="ko-KR" sz="1100" dirty="0"/>
              <a:t>에서 조회하고자 하는 위치 선택</a:t>
            </a:r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지도 상에 컨테이너 위치를 표시</a:t>
            </a:r>
            <a:r>
              <a:rPr lang="en-US" altLang="ko-KR" sz="1100" dirty="0"/>
              <a:t>(GOOGLE MAP)</a:t>
            </a:r>
          </a:p>
          <a:p>
            <a:endParaRPr lang="ko-KR" altLang="ko-KR" sz="1100" dirty="0"/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⑧</a:t>
            </a:r>
            <a:r>
              <a:rPr lang="en-US" altLang="ko-KR" sz="1100" dirty="0"/>
              <a:t> LOGIN </a:t>
            </a:r>
            <a:r>
              <a:rPr lang="ko-KR" altLang="ko-KR" sz="1100" dirty="0"/>
              <a:t>후</a:t>
            </a:r>
            <a:r>
              <a:rPr lang="en-US" altLang="ko-KR" sz="1100" dirty="0"/>
              <a:t>, </a:t>
            </a:r>
            <a:r>
              <a:rPr lang="ko-KR" altLang="ko-KR" sz="1100" dirty="0"/>
              <a:t>모든 페이지 상단에 표시될 옵션 버튼</a:t>
            </a:r>
          </a:p>
          <a:p>
            <a:r>
              <a:rPr lang="en-US" altLang="ko-KR" sz="1100" dirty="0"/>
              <a:t> </a:t>
            </a:r>
            <a:r>
              <a:rPr lang="ko-KR" altLang="ko-KR" sz="1100" dirty="0"/>
              <a:t>이전 버튼</a:t>
            </a:r>
            <a:r>
              <a:rPr lang="en-US" altLang="ko-KR" sz="1100" dirty="0"/>
              <a:t> : </a:t>
            </a:r>
            <a:r>
              <a:rPr lang="ko-KR" altLang="ko-KR" sz="1100" dirty="0"/>
              <a:t>선택된</a:t>
            </a:r>
            <a:r>
              <a:rPr lang="en-US" altLang="ko-KR" sz="1100" dirty="0"/>
              <a:t> CONTAINER</a:t>
            </a:r>
            <a:r>
              <a:rPr lang="ko-KR" altLang="ko-KR" sz="1100" dirty="0"/>
              <a:t>의 현재 상태 페이지로 </a:t>
            </a:r>
            <a:r>
              <a:rPr lang="en-US" altLang="ko-KR" sz="1100" dirty="0"/>
              <a:t>/ </a:t>
            </a:r>
            <a:endParaRPr lang="ko-KR" altLang="ko-KR" sz="1100" dirty="0"/>
          </a:p>
          <a:p>
            <a:r>
              <a:rPr lang="en-US" altLang="ko-KR" sz="1100" dirty="0"/>
              <a:t> HOME : CONTAINER LIST </a:t>
            </a:r>
            <a:r>
              <a:rPr lang="ko-KR" altLang="ko-KR" sz="1100" dirty="0"/>
              <a:t>페이지로</a:t>
            </a:r>
          </a:p>
          <a:p>
            <a:r>
              <a:rPr lang="en-US" altLang="ko-KR" sz="1100" dirty="0"/>
              <a:t> LOGOUT : LOGOUT</a:t>
            </a:r>
            <a:r>
              <a:rPr lang="ko-KR" altLang="ko-KR" sz="1100" dirty="0"/>
              <a:t>하고 첫 페이지</a:t>
            </a:r>
            <a:r>
              <a:rPr lang="en-US" altLang="ko-KR" sz="1100" dirty="0"/>
              <a:t>(LOGIN)</a:t>
            </a:r>
            <a:r>
              <a:rPr lang="ko-KR" altLang="ko-KR" sz="1100" dirty="0"/>
              <a:t>로</a:t>
            </a:r>
          </a:p>
          <a:p>
            <a:pPr marL="265113" indent="-265113" algn="ctr" latinLnBrk="0"/>
            <a:endParaRPr lang="ko-KR" altLang="en-US" sz="1050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A29B428-6FA1-4E57-B582-346AC6FA51F4}"/>
              </a:ext>
            </a:extLst>
          </p:cNvPr>
          <p:cNvPicPr/>
          <p:nvPr/>
        </p:nvPicPr>
        <p:blipFill rotWithShape="1">
          <a:blip r:embed="rId5"/>
          <a:srcRect l="931" t="2364" r="44295" b="3073"/>
          <a:stretch/>
        </p:blipFill>
        <p:spPr bwMode="auto">
          <a:xfrm>
            <a:off x="1543512" y="1691328"/>
            <a:ext cx="5003750" cy="4774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AutoShape 99">
            <a:extLst>
              <a:ext uri="{FF2B5EF4-FFF2-40B4-BE49-F238E27FC236}">
                <a16:creationId xmlns:a16="http://schemas.microsoft.com/office/drawing/2014/main" id="{BA628308-8877-4C21-989D-1A4134E25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697" y="1250869"/>
            <a:ext cx="4000529" cy="291600"/>
          </a:xfrm>
          <a:prstGeom prst="roundRect">
            <a:avLst>
              <a:gd name="adj" fmla="val 21814"/>
            </a:avLst>
          </a:prstGeom>
          <a:solidFill>
            <a:srgbClr val="DEEBF7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-457200" algn="ctr" defTabSz="1330325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buSzPct val="8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1400" kern="0" spc="-100" dirty="0">
                <a:solidFill>
                  <a:sysClr val="windowText" lastClr="000000"/>
                </a:solidFill>
                <a:latin typeface="현대하모니 M" pitchFamily="18" charset="-127"/>
                <a:ea typeface="현대하모니 M" pitchFamily="18" charset="-127"/>
                <a:sym typeface="Monotype Sorts" pitchFamily="2" charset="2"/>
              </a:rPr>
              <a:t>설명</a:t>
            </a:r>
            <a:endParaRPr kumimoji="0" lang="en-US" altLang="ko-KR" sz="1400" b="0" i="0" u="none" strike="noStrike" kern="0" cap="none" spc="-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현대하모니 M" pitchFamily="18" charset="-127"/>
              <a:ea typeface="현대하모니 M" pitchFamily="18" charset="-127"/>
              <a:sym typeface="Monotype Sort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498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3.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27979B-3EAE-4D39-960F-DC7EAEDD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28363"/>
              </p:ext>
            </p:extLst>
          </p:nvPr>
        </p:nvGraphicFramePr>
        <p:xfrm>
          <a:off x="590523" y="1475718"/>
          <a:ext cx="10751876" cy="48194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701260">
                  <a:extLst>
                    <a:ext uri="{9D8B030D-6E8A-4147-A177-3AD203B41FA5}">
                      <a16:colId xmlns:a16="http://schemas.microsoft.com/office/drawing/2014/main" val="3896635621"/>
                    </a:ext>
                  </a:extLst>
                </a:gridCol>
                <a:gridCol w="1434454">
                  <a:extLst>
                    <a:ext uri="{9D8B030D-6E8A-4147-A177-3AD203B41FA5}">
                      <a16:colId xmlns:a16="http://schemas.microsoft.com/office/drawing/2014/main" val="3884511427"/>
                    </a:ext>
                  </a:extLst>
                </a:gridCol>
                <a:gridCol w="3548387">
                  <a:extLst>
                    <a:ext uri="{9D8B030D-6E8A-4147-A177-3AD203B41FA5}">
                      <a16:colId xmlns:a16="http://schemas.microsoft.com/office/drawing/2014/main" val="501798113"/>
                    </a:ext>
                  </a:extLst>
                </a:gridCol>
                <a:gridCol w="1443892">
                  <a:extLst>
                    <a:ext uri="{9D8B030D-6E8A-4147-A177-3AD203B41FA5}">
                      <a16:colId xmlns:a16="http://schemas.microsoft.com/office/drawing/2014/main" val="44999308"/>
                    </a:ext>
                  </a:extLst>
                </a:gridCol>
                <a:gridCol w="3623883">
                  <a:extLst>
                    <a:ext uri="{9D8B030D-6E8A-4147-A177-3AD203B41FA5}">
                      <a16:colId xmlns:a16="http://schemas.microsoft.com/office/drawing/2014/main" val="3009614911"/>
                    </a:ext>
                  </a:extLst>
                </a:gridCol>
              </a:tblGrid>
              <a:tr h="829008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37276"/>
                  </a:ext>
                </a:extLst>
              </a:tr>
              <a:tr h="4842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 정보 </a:t>
                      </a:r>
                      <a:r>
                        <a:rPr lang="en-US" altLang="ko-KR" sz="1050" dirty="0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각각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의 </a:t>
                      </a:r>
                      <a:r>
                        <a:rPr lang="en-US" altLang="ko-KR" sz="1050" dirty="0"/>
                        <a:t>ARDUINO</a:t>
                      </a:r>
                      <a:r>
                        <a:rPr lang="ko-KR" altLang="en-US" sz="1050" dirty="0"/>
                        <a:t>에서 받은 정보를</a:t>
                      </a:r>
                      <a:r>
                        <a:rPr lang="en-US" altLang="ko-KR" sz="1050" dirty="0"/>
                        <a:t>DATABASE</a:t>
                      </a:r>
                      <a:r>
                        <a:rPr lang="ko-KR" altLang="en-US" sz="1050" dirty="0"/>
                        <a:t>에 입력하여 저장하다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항목 선택</a:t>
                      </a:r>
                    </a:p>
                    <a:p>
                      <a:pPr algn="ctr" latinLnBrk="1"/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온도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습도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보안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위치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선택 항목 정보 </a:t>
                      </a:r>
                      <a:r>
                        <a:rPr lang="ko-KR" altLang="en-US" sz="100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열람</a:t>
                      </a:r>
                      <a:r>
                        <a:rPr lang="ko-KR" sz="10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특정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항목의 과거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현재 정보를 출력하는 페이지로 이동할 수 있도록 항목을 선택한다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743610"/>
                  </a:ext>
                </a:extLst>
              </a:tr>
              <a:tr h="6197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USER</a:t>
                      </a:r>
                      <a:r>
                        <a:rPr lang="ko-KR" altLang="en-US" sz="1050" dirty="0"/>
                        <a:t>의 </a:t>
                      </a:r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접근 권한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각각의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에 대한 </a:t>
                      </a:r>
                      <a:r>
                        <a:rPr lang="en-US" altLang="ko-KR" sz="1050" dirty="0"/>
                        <a:t>USER</a:t>
                      </a:r>
                      <a:r>
                        <a:rPr lang="ko-KR" altLang="en-US" sz="1050" dirty="0"/>
                        <a:t>의 접근 권한을 제어한다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50" dirty="0"/>
                        <a:t>각각의 </a:t>
                      </a:r>
                      <a:r>
                        <a:rPr lang="en-US" altLang="ko-KR" sz="1050" dirty="0"/>
                        <a:t>USER</a:t>
                      </a:r>
                      <a:r>
                        <a:rPr lang="ko-KR" altLang="en-US" sz="1050" dirty="0"/>
                        <a:t>의 경우 모든  </a:t>
                      </a:r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접근 가능하다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선택 항목 정보 열람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선택한 항목의 정보 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LIST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시간 오름차순으로 출력한다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온도 정보의 경우 냉방 기능 여부를 함께 표시한다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6069706"/>
                  </a:ext>
                </a:extLst>
              </a:tr>
              <a:tr h="75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LOGIN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사용자 혹은 관리자의 </a:t>
                      </a:r>
                      <a:r>
                        <a:rPr lang="en-US" altLang="ko-KR" sz="1050" dirty="0"/>
                        <a:t>ID/PW</a:t>
                      </a:r>
                      <a:r>
                        <a:rPr lang="ko-KR" altLang="en-US" sz="1050" dirty="0"/>
                        <a:t>를 </a:t>
                      </a:r>
                      <a:r>
                        <a:rPr lang="ko-KR" altLang="en-US" sz="1050" dirty="0" err="1"/>
                        <a:t>입력받고</a:t>
                      </a:r>
                      <a:r>
                        <a:rPr lang="en-US" altLang="ko-KR" sz="1050" dirty="0"/>
                        <a:t>, USER_DB</a:t>
                      </a:r>
                      <a:r>
                        <a:rPr lang="ko-KR" altLang="en-US" sz="1050" dirty="0"/>
                        <a:t>의 </a:t>
                      </a:r>
                      <a:r>
                        <a:rPr lang="en-US" altLang="ko-KR" sz="1050" dirty="0"/>
                        <a:t>USER </a:t>
                      </a:r>
                      <a:r>
                        <a:rPr lang="ko-KR" altLang="en-US" sz="1050" dirty="0"/>
                        <a:t>데이터와 일치한다면 </a:t>
                      </a:r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열람을 가능하게 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지도에 위치 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수치로 된 위치 값은 사용자가 인식하기 어렵기 때문에</a:t>
                      </a:r>
                      <a:r>
                        <a:rPr lang="en-US" altLang="ko-KR" sz="1050" dirty="0"/>
                        <a:t>, GOOGLE MAP</a:t>
                      </a:r>
                      <a:r>
                        <a:rPr lang="ko-KR" altLang="en-US" sz="1050" dirty="0"/>
                        <a:t>에 해당 위치를 표시하여 보인다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723127"/>
                  </a:ext>
                </a:extLst>
              </a:tr>
              <a:tr h="75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CONTAINER LIST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해당 사용자가 접근 가능한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들만 </a:t>
                      </a:r>
                      <a:r>
                        <a:rPr lang="en-US" altLang="ko-KR" sz="1050" dirty="0"/>
                        <a:t>LIST</a:t>
                      </a:r>
                      <a:r>
                        <a:rPr lang="ko-KR" altLang="en-US" sz="1050" dirty="0"/>
                        <a:t>로 보여준다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50" dirty="0"/>
                        <a:t>관리자</a:t>
                      </a:r>
                      <a:r>
                        <a:rPr lang="en-US" altLang="ko-KR" sz="1050" dirty="0"/>
                        <a:t> LOGIN</a:t>
                      </a:r>
                      <a:r>
                        <a:rPr lang="ko-KR" altLang="en-US" sz="1050" dirty="0"/>
                        <a:t>의 경우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모든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를 열람가능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[OPTION] </a:t>
                      </a:r>
                      <a:r>
                        <a:rPr lang="ko-KR" altLang="en-US" sz="1050" dirty="0"/>
                        <a:t>이전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선택된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의 현재 정보 출력 페이지로 이동 </a:t>
                      </a:r>
                      <a:r>
                        <a:rPr lang="en-US" altLang="ko-KR" sz="1050" dirty="0"/>
                        <a:t>/ </a:t>
                      </a:r>
                      <a:r>
                        <a:rPr lang="ko-KR" altLang="en-US" sz="1050" dirty="0"/>
                        <a:t>다시 항목을 선택할 수 있도록 한다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50" dirty="0"/>
                        <a:t>항목 선택 이후에만 표시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항목 선택 화면에서의 이전은 </a:t>
                      </a:r>
                      <a:r>
                        <a:rPr lang="en-US" altLang="ko-KR" sz="1050" dirty="0"/>
                        <a:t>HOME, HOME</a:t>
                      </a:r>
                      <a:r>
                        <a:rPr lang="ko-KR" altLang="en-US" sz="1050" dirty="0"/>
                        <a:t>에서의 이전은 </a:t>
                      </a:r>
                      <a:r>
                        <a:rPr lang="en-US" altLang="ko-KR" sz="1050" dirty="0"/>
                        <a:t>LOGIN </a:t>
                      </a:r>
                      <a:r>
                        <a:rPr lang="ko-KR" altLang="en-US" sz="1050" dirty="0"/>
                        <a:t>페이지이기 때문에</a:t>
                      </a:r>
                      <a:r>
                        <a:rPr lang="en-US" altLang="ko-KR" sz="1050" dirty="0"/>
                        <a:t>)</a:t>
                      </a:r>
                    </a:p>
                    <a:p>
                      <a:pPr algn="l" latinLnBrk="1"/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944471"/>
                  </a:ext>
                </a:extLst>
              </a:tr>
              <a:tr h="6197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50" dirty="0"/>
                        <a:t>CONTAINER LIST </a:t>
                      </a:r>
                      <a:r>
                        <a:rPr lang="ko-KR" altLang="en-US" sz="1050" dirty="0"/>
                        <a:t>중 정보를 열람하고자 하는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를 선택하여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해당 </a:t>
                      </a:r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정보 페이지로 이동할 수 있다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[OPTION] HOME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LOGIN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이후 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HOME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화면인 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CONTAINER LIST 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페이지로 이동한다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CONTAINER</a:t>
                      </a:r>
                      <a:r>
                        <a:rPr lang="ko-KR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를 다시 선택할 수 있도록 한다</a:t>
                      </a:r>
                      <a:r>
                        <a:rPr lang="en-US" sz="10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9257195"/>
                  </a:ext>
                </a:extLst>
              </a:tr>
              <a:tr h="6197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현재 상태 열람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‘</a:t>
                      </a:r>
                      <a:r>
                        <a:rPr lang="en-US" altLang="ko-KR" sz="1050" dirty="0"/>
                        <a:t>CONTAINER </a:t>
                      </a:r>
                      <a:r>
                        <a:rPr lang="ko-KR" altLang="en-US" sz="1050" dirty="0"/>
                        <a:t>선택’ 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가장 최근에 업데이트된 </a:t>
                      </a:r>
                      <a:r>
                        <a:rPr lang="en-US" altLang="ko-KR" sz="1050" dirty="0"/>
                        <a:t>CONTAINER</a:t>
                      </a:r>
                      <a:r>
                        <a:rPr lang="ko-KR" altLang="en-US" sz="1050" dirty="0"/>
                        <a:t>의 온도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습도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보안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위치 상태를 출력한다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[OPTION] LOGOUT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dirty="0"/>
                        <a:t>현재 이용중인 사용자에서 </a:t>
                      </a:r>
                      <a:r>
                        <a:rPr lang="en-US" altLang="ko-KR" sz="1050" dirty="0"/>
                        <a:t>LOGOUT</a:t>
                      </a:r>
                      <a:r>
                        <a:rPr lang="ko-KR" altLang="en-US" sz="1050" dirty="0"/>
                        <a:t>하고 첫 페이지</a:t>
                      </a:r>
                      <a:r>
                        <a:rPr lang="en-US" altLang="ko-KR" sz="1050" dirty="0"/>
                        <a:t>(LOGIN </a:t>
                      </a:r>
                      <a:r>
                        <a:rPr lang="ko-KR" altLang="en-US" sz="1050" dirty="0"/>
                        <a:t>페이지</a:t>
                      </a:r>
                      <a:r>
                        <a:rPr lang="en-US" altLang="ko-KR" sz="1050" dirty="0"/>
                        <a:t>)</a:t>
                      </a:r>
                      <a:r>
                        <a:rPr lang="ko-KR" altLang="en-US" sz="1050" dirty="0"/>
                        <a:t>로 이동한다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855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78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3.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프로그램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E6F13A-CD37-4062-9F10-394CBF786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42739"/>
              </p:ext>
            </p:extLst>
          </p:nvPr>
        </p:nvGraphicFramePr>
        <p:xfrm>
          <a:off x="590523" y="1430779"/>
          <a:ext cx="4653261" cy="48923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713878">
                  <a:extLst>
                    <a:ext uri="{9D8B030D-6E8A-4147-A177-3AD203B41FA5}">
                      <a16:colId xmlns:a16="http://schemas.microsoft.com/office/drawing/2014/main" val="3896635621"/>
                    </a:ext>
                  </a:extLst>
                </a:gridCol>
                <a:gridCol w="1038543">
                  <a:extLst>
                    <a:ext uri="{9D8B030D-6E8A-4147-A177-3AD203B41FA5}">
                      <a16:colId xmlns:a16="http://schemas.microsoft.com/office/drawing/2014/main" val="3884511427"/>
                    </a:ext>
                  </a:extLst>
                </a:gridCol>
                <a:gridCol w="2900840">
                  <a:extLst>
                    <a:ext uri="{9D8B030D-6E8A-4147-A177-3AD203B41FA5}">
                      <a16:colId xmlns:a16="http://schemas.microsoft.com/office/drawing/2014/main" val="501798113"/>
                    </a:ext>
                  </a:extLst>
                </a:gridCol>
              </a:tblGrid>
              <a:tr h="978476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HW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37276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LIGHT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인체의 모션을 감지해 컨테이너 내부의 </a:t>
                      </a:r>
                      <a:r>
                        <a:rPr lang="en-US" altLang="ko-KR" sz="1050" dirty="0"/>
                        <a:t>LED ON/OFF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743610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온도 </a:t>
                      </a:r>
                      <a:r>
                        <a:rPr lang="en-US" altLang="ko-KR" sz="1050" dirty="0"/>
                        <a:t>CONTROL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펠티어</a:t>
                      </a:r>
                      <a:r>
                        <a:rPr lang="ko-KR" altLang="en-US" sz="1050" dirty="0"/>
                        <a:t> 소자를 활용해 온도 조절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069706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온도 측정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온도 센서를 통해 컨테이너 내부의 온도를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723127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습도 측정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습도 센서를 통해 컨테이너 내부의 습도를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7944471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DOOR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RFID/KEYPAD</a:t>
                      </a:r>
                      <a:r>
                        <a:rPr lang="ko-KR" altLang="en-US" sz="1050" dirty="0"/>
                        <a:t>를 통해 </a:t>
                      </a:r>
                      <a:r>
                        <a:rPr lang="en-US" altLang="ko-KR" sz="1050" dirty="0"/>
                        <a:t>LOCK/UNLOCK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257195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GPS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GPS</a:t>
                      </a:r>
                      <a:r>
                        <a:rPr lang="ko-KR" altLang="en-US" sz="1050" dirty="0"/>
                        <a:t>센서를 통해 컨테이너의 현 위치 측정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855897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DISPLAY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온도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습도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현재 입력한 비밀번호</a:t>
                      </a:r>
                      <a:r>
                        <a:rPr lang="en-US" altLang="ko-KR" sz="1050" dirty="0"/>
                        <a:t>, LOCK/UNLOCK</a:t>
                      </a:r>
                      <a:r>
                        <a:rPr lang="ko-KR" altLang="en-US" sz="1050" dirty="0"/>
                        <a:t>의 정보를 </a:t>
                      </a:r>
                      <a:r>
                        <a:rPr lang="en-US" altLang="ko-KR" sz="1050" dirty="0"/>
                        <a:t>LCD</a:t>
                      </a:r>
                      <a:r>
                        <a:rPr lang="ko-KR" altLang="en-US" sz="1050" dirty="0"/>
                        <a:t>에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4088604"/>
                  </a:ext>
                </a:extLst>
              </a:tr>
              <a:tr h="489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충전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태양열 패널을 활용하여 배터리 충전 및 컨테이너 환경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233620"/>
                  </a:ext>
                </a:extLst>
              </a:tr>
            </a:tbl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40F485C4-80DF-45ED-A524-57210A1B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440" y="1552574"/>
            <a:ext cx="19859549" cy="9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75585232" descr="EMB000003083d45">
            <a:extLst>
              <a:ext uri="{FF2B5EF4-FFF2-40B4-BE49-F238E27FC236}">
                <a16:creationId xmlns:a16="http://schemas.microsoft.com/office/drawing/2014/main" id="{318B5E77-D25B-43A8-AC87-3CB8F2EF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79" y="2301598"/>
            <a:ext cx="5152671" cy="29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1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solidFill>
              <a:srgbClr val="9B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4.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F485C4-80DF-45ED-A524-57210A1B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440" y="1552574"/>
            <a:ext cx="19859549" cy="9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93327B0C-0851-43D2-B2D5-03E100CF32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3" t="2042" r="9017"/>
          <a:stretch/>
        </p:blipFill>
        <p:spPr>
          <a:xfrm>
            <a:off x="359015" y="1278226"/>
            <a:ext cx="6454161" cy="4800379"/>
          </a:xfrm>
          <a:prstGeom prst="rect">
            <a:avLst/>
          </a:prstGeom>
          <a:ln>
            <a:noFill/>
          </a:ln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47D1A60-1E26-4A4E-9691-0113EFCBCF21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1"/>
            <a:r>
              <a:rPr lang="ko-KR" altLang="ko-KR" sz="1100" b="1" dirty="0">
                <a:solidFill>
                  <a:schemeClr val="tx1"/>
                </a:solidFill>
              </a:rPr>
              <a:t>사용자 관리</a:t>
            </a:r>
          </a:p>
          <a:p>
            <a:pPr latinLnBrk="1"/>
            <a:endParaRPr lang="en-US" altLang="ko-KR" sz="1100" dirty="0">
              <a:solidFill>
                <a:schemeClr val="tx1"/>
              </a:solidFill>
            </a:endParaRPr>
          </a:p>
          <a:p>
            <a:pPr latinLnBrk="1">
              <a:lnSpc>
                <a:spcPct val="20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LOGIN</a:t>
            </a:r>
            <a:r>
              <a:rPr lang="ko-KR" altLang="ko-KR" sz="1100" dirty="0">
                <a:solidFill>
                  <a:schemeClr val="tx1"/>
                </a:solidFill>
              </a:rPr>
              <a:t>을 시도하는 사용자의 정보가</a:t>
            </a:r>
            <a:r>
              <a:rPr lang="en-US" altLang="ko-KR" sz="1100" dirty="0">
                <a:solidFill>
                  <a:schemeClr val="tx1"/>
                </a:solidFill>
              </a:rPr>
              <a:t> DB</a:t>
            </a:r>
            <a:r>
              <a:rPr lang="ko-KR" altLang="ko-KR" sz="1100" dirty="0">
                <a:solidFill>
                  <a:schemeClr val="tx1"/>
                </a:solidFill>
              </a:rPr>
              <a:t>내의</a:t>
            </a:r>
            <a:r>
              <a:rPr lang="en-US" altLang="ko-KR" sz="1100" dirty="0">
                <a:solidFill>
                  <a:schemeClr val="tx1"/>
                </a:solidFill>
              </a:rPr>
              <a:t> USER TABLE</a:t>
            </a:r>
            <a:r>
              <a:rPr lang="ko-KR" altLang="ko-KR" sz="1100" dirty="0">
                <a:solidFill>
                  <a:schemeClr val="tx1"/>
                </a:solidFill>
              </a:rPr>
              <a:t>에 등록된 정보인지 확인하고 </a:t>
            </a:r>
            <a:r>
              <a:rPr lang="en-US" altLang="ko-KR" sz="1100" dirty="0">
                <a:solidFill>
                  <a:schemeClr val="tx1"/>
                </a:solidFill>
              </a:rPr>
              <a:t>PASSWORD</a:t>
            </a:r>
            <a:r>
              <a:rPr lang="ko-KR" altLang="ko-KR" sz="1100" dirty="0">
                <a:solidFill>
                  <a:schemeClr val="tx1"/>
                </a:solidFill>
              </a:rPr>
              <a:t>까지 일치한다면 </a:t>
            </a:r>
            <a:r>
              <a:rPr lang="en-US" altLang="ko-KR" sz="1100" dirty="0">
                <a:solidFill>
                  <a:schemeClr val="tx1"/>
                </a:solidFill>
              </a:rPr>
              <a:t>CONTAINER </a:t>
            </a:r>
            <a:r>
              <a:rPr lang="ko-KR" altLang="ko-KR" sz="1100" dirty="0">
                <a:solidFill>
                  <a:schemeClr val="tx1"/>
                </a:solidFill>
              </a:rPr>
              <a:t>정보를 열람할 수 있는 페이지로 접속할 수 있도록 </a:t>
            </a:r>
            <a:r>
              <a:rPr lang="en-US" altLang="ko-KR" sz="1100" dirty="0">
                <a:solidFill>
                  <a:schemeClr val="tx1"/>
                </a:solidFill>
              </a:rPr>
              <a:t>LOGIN </a:t>
            </a:r>
            <a:r>
              <a:rPr lang="ko-KR" altLang="ko-KR" sz="1100" dirty="0">
                <a:solidFill>
                  <a:schemeClr val="tx1"/>
                </a:solidFill>
              </a:rPr>
              <a:t>성공 처리</a:t>
            </a:r>
          </a:p>
        </p:txBody>
      </p:sp>
    </p:spTree>
    <p:extLst>
      <p:ext uri="{BB962C8B-B14F-4D97-AF65-F5344CB8AC3E}">
        <p14:creationId xmlns:p14="http://schemas.microsoft.com/office/powerpoint/2010/main" val="380208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591728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4.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47D1A60-1E26-4A4E-9691-0113EFCBCF21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1"/>
            <a:r>
              <a:rPr lang="en-US" altLang="ko-KR" sz="1100" b="1" dirty="0"/>
              <a:t>CONTAINER </a:t>
            </a:r>
            <a:r>
              <a:rPr lang="ko-KR" altLang="ko-KR" sz="1100" b="1" dirty="0"/>
              <a:t>정보 열람</a:t>
            </a:r>
            <a:endParaRPr lang="en-US" altLang="ko-KR" sz="1100" b="1" dirty="0"/>
          </a:p>
          <a:p>
            <a:pPr lvl="0" latinLnBrk="1"/>
            <a:endParaRPr lang="ko-KR" altLang="ko-KR" sz="1100" dirty="0"/>
          </a:p>
          <a:p>
            <a:pPr latinLnBrk="1">
              <a:lnSpc>
                <a:spcPct val="200000"/>
              </a:lnSpc>
            </a:pPr>
            <a:r>
              <a:rPr lang="ko-KR" altLang="ko-KR" sz="1100" dirty="0"/>
              <a:t>사용자가 접근할 수 있는 </a:t>
            </a:r>
            <a:r>
              <a:rPr lang="en-US" altLang="ko-KR" sz="1100" dirty="0"/>
              <a:t>CONTAINER</a:t>
            </a:r>
            <a:r>
              <a:rPr lang="ko-KR" altLang="ko-KR" sz="1100" dirty="0"/>
              <a:t>의</a:t>
            </a:r>
            <a:r>
              <a:rPr lang="en-US" altLang="ko-KR" sz="1100" dirty="0"/>
              <a:t> LIST</a:t>
            </a:r>
            <a:r>
              <a:rPr lang="ko-KR" altLang="ko-KR" sz="1100" dirty="0"/>
              <a:t>를 보이고</a:t>
            </a:r>
            <a:r>
              <a:rPr lang="en-US" altLang="ko-KR" sz="1100" dirty="0"/>
              <a:t>, </a:t>
            </a:r>
            <a:r>
              <a:rPr lang="ko-KR" altLang="ko-KR" sz="1100" dirty="0"/>
              <a:t>선택된 </a:t>
            </a:r>
            <a:r>
              <a:rPr lang="en-US" altLang="ko-KR" sz="1100" dirty="0"/>
              <a:t>CONTAINER</a:t>
            </a:r>
            <a:r>
              <a:rPr lang="ko-KR" altLang="ko-KR" sz="1100" dirty="0"/>
              <a:t>의 현재 상태와 선택한 항목의 시간 오름차순 정보를 열람할 수 있도록 한다</a:t>
            </a:r>
            <a:r>
              <a:rPr lang="en-US" altLang="ko-KR" sz="1100" dirty="0"/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9A34F76-D764-4854-9F84-07C56DB6C1A8}"/>
              </a:ext>
            </a:extLst>
          </p:cNvPr>
          <p:cNvPicPr/>
          <p:nvPr/>
        </p:nvPicPr>
        <p:blipFill rotWithShape="1">
          <a:blip r:embed="rId4"/>
          <a:srcRect l="18400" t="4393" r="15635" b="18928"/>
          <a:stretch/>
        </p:blipFill>
        <p:spPr bwMode="auto">
          <a:xfrm>
            <a:off x="359016" y="1552574"/>
            <a:ext cx="6454160" cy="4730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5373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막힌 원호 60">
            <a:extLst>
              <a:ext uri="{FF2B5EF4-FFF2-40B4-BE49-F238E27FC236}">
                <a16:creationId xmlns:a16="http://schemas.microsoft.com/office/drawing/2014/main" id="{EB81A028-53DD-4D98-B27C-5640022B7431}"/>
              </a:ext>
            </a:extLst>
          </p:cNvPr>
          <p:cNvSpPr/>
          <p:nvPr/>
        </p:nvSpPr>
        <p:spPr>
          <a:xfrm flipV="1">
            <a:off x="933765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224B87-6210-4CFD-BC2D-69F08223B1BC}"/>
              </a:ext>
            </a:extLst>
          </p:cNvPr>
          <p:cNvCxnSpPr>
            <a:cxnSpLocks/>
          </p:cNvCxnSpPr>
          <p:nvPr/>
        </p:nvCxnSpPr>
        <p:spPr>
          <a:xfrm>
            <a:off x="3952875" y="562854"/>
            <a:ext cx="7814453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6F542B6-9C7A-410F-898E-746D20A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280" y="92216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CF2CAD-1E8A-4BF8-8A94-272A4CBF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3312" y="490846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F94351B-875E-4FDA-AE05-23195FC1FE28}"/>
              </a:ext>
            </a:extLst>
          </p:cNvPr>
          <p:cNvSpPr/>
          <p:nvPr/>
        </p:nvSpPr>
        <p:spPr>
          <a:xfrm flipV="1">
            <a:off x="1081108" y="431413"/>
            <a:ext cx="885785" cy="87541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B04BCC-BB1D-44FF-9CB6-EABF604BB568}"/>
              </a:ext>
            </a:extLst>
          </p:cNvPr>
          <p:cNvSpPr/>
          <p:nvPr/>
        </p:nvSpPr>
        <p:spPr>
          <a:xfrm>
            <a:off x="42164" y="1982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C9AB34-FA33-4F44-BC1B-28655414551A}"/>
              </a:ext>
            </a:extLst>
          </p:cNvPr>
          <p:cNvCxnSpPr/>
          <p:nvPr/>
        </p:nvCxnSpPr>
        <p:spPr>
          <a:xfrm>
            <a:off x="359016" y="555369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2">
            <a:extLst>
              <a:ext uri="{FF2B5EF4-FFF2-40B4-BE49-F238E27FC236}">
                <a16:creationId xmlns:a16="http://schemas.microsoft.com/office/drawing/2014/main" id="{C7D7E215-8AF5-4985-961C-6CF9525A8D7F}"/>
              </a:ext>
            </a:extLst>
          </p:cNvPr>
          <p:cNvSpPr txBox="1">
            <a:spLocks/>
          </p:cNvSpPr>
          <p:nvPr/>
        </p:nvSpPr>
        <p:spPr>
          <a:xfrm>
            <a:off x="258188" y="706871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4.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HW&amp;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통신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25C6E796-282B-4E84-B6C1-FEF9092320DD}"/>
              </a:ext>
            </a:extLst>
          </p:cNvPr>
          <p:cNvSpPr/>
          <p:nvPr/>
        </p:nvSpPr>
        <p:spPr>
          <a:xfrm flipV="1">
            <a:off x="-590524" y="-591672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D7915E-53CF-47EB-A92A-0CBDEFAFECC7}"/>
              </a:ext>
            </a:extLst>
          </p:cNvPr>
          <p:cNvSpPr/>
          <p:nvPr/>
        </p:nvSpPr>
        <p:spPr>
          <a:xfrm>
            <a:off x="7541623" y="2014143"/>
            <a:ext cx="3587931" cy="2862649"/>
          </a:xfrm>
          <a:prstGeom prst="roundRect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latinLnBrk="1"/>
            <a:r>
              <a:rPr lang="en-US" altLang="ko-KR" sz="1100" b="1" dirty="0"/>
              <a:t>CONTAINER Sensing</a:t>
            </a:r>
          </a:p>
          <a:p>
            <a:pPr lvl="0" latinLnBrk="1"/>
            <a:endParaRPr lang="ko-KR" altLang="ko-KR" sz="1100" dirty="0"/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5</a:t>
            </a:r>
            <a:r>
              <a:rPr lang="ko-KR" altLang="en-US" sz="1100" dirty="0"/>
              <a:t>초 간격으로 온</a:t>
            </a:r>
            <a:r>
              <a:rPr lang="en-US" altLang="ko-KR" sz="1100" dirty="0"/>
              <a:t>/</a:t>
            </a:r>
            <a:r>
              <a:rPr lang="ko-KR" altLang="en-US" sz="1100" dirty="0"/>
              <a:t>습도 센서 및 </a:t>
            </a:r>
            <a:r>
              <a:rPr lang="en-US" altLang="ko-KR" sz="1100" dirty="0"/>
              <a:t>GPS </a:t>
            </a:r>
            <a:r>
              <a:rPr lang="ko-KR" altLang="en-US" sz="1100" dirty="0"/>
              <a:t>센서를 동작한다</a:t>
            </a:r>
            <a:r>
              <a:rPr lang="en-US" altLang="ko-KR" sz="1100" dirty="0"/>
              <a:t>.</a:t>
            </a:r>
          </a:p>
          <a:p>
            <a:pPr latinLnBrk="1">
              <a:lnSpc>
                <a:spcPct val="200000"/>
              </a:lnSpc>
            </a:pPr>
            <a:r>
              <a:rPr lang="en-US" altLang="ko-KR" sz="1100" dirty="0"/>
              <a:t>2</a:t>
            </a:r>
            <a:r>
              <a:rPr lang="ko-KR" altLang="en-US" sz="1100" dirty="0"/>
              <a:t>분마다 가장 최신의 센서 값을 </a:t>
            </a:r>
            <a:r>
              <a:rPr lang="en-US" altLang="ko-KR" sz="1100" dirty="0"/>
              <a:t>Server</a:t>
            </a:r>
            <a:r>
              <a:rPr lang="ko-KR" altLang="en-US" sz="1100" dirty="0"/>
              <a:t>로 전송한다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80A8D2-4AB8-4220-BDFB-9551274EE5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t="27124" r="29733" b="28889"/>
          <a:stretch/>
        </p:blipFill>
        <p:spPr>
          <a:xfrm>
            <a:off x="201464" y="1579017"/>
            <a:ext cx="6709876" cy="33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9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</TotalTime>
  <Words>3239</Words>
  <Application>Microsoft Office PowerPoint</Application>
  <PresentationFormat>와이드스크린</PresentationFormat>
  <Paragraphs>732</Paragraphs>
  <Slides>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맑은 고딕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지수</dc:creator>
  <cp:lastModifiedBy>강 지수</cp:lastModifiedBy>
  <cp:revision>49</cp:revision>
  <dcterms:created xsi:type="dcterms:W3CDTF">2019-08-11T05:28:33Z</dcterms:created>
  <dcterms:modified xsi:type="dcterms:W3CDTF">2019-08-12T14:42:51Z</dcterms:modified>
</cp:coreProperties>
</file>